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779" r:id="rId2"/>
  </p:sldMasterIdLst>
  <p:notesMasterIdLst>
    <p:notesMasterId r:id="rId24"/>
  </p:notesMasterIdLst>
  <p:handoutMasterIdLst>
    <p:handoutMasterId r:id="rId25"/>
  </p:handoutMasterIdLst>
  <p:sldIdLst>
    <p:sldId id="256" r:id="rId3"/>
    <p:sldId id="326" r:id="rId4"/>
    <p:sldId id="329" r:id="rId5"/>
    <p:sldId id="301" r:id="rId6"/>
    <p:sldId id="265" r:id="rId7"/>
    <p:sldId id="303" r:id="rId8"/>
    <p:sldId id="302" r:id="rId9"/>
    <p:sldId id="311" r:id="rId10"/>
    <p:sldId id="312" r:id="rId11"/>
    <p:sldId id="292" r:id="rId12"/>
    <p:sldId id="331" r:id="rId13"/>
    <p:sldId id="334" r:id="rId14"/>
    <p:sldId id="283" r:id="rId15"/>
    <p:sldId id="266" r:id="rId16"/>
    <p:sldId id="313" r:id="rId17"/>
    <p:sldId id="271" r:id="rId18"/>
    <p:sldId id="273" r:id="rId19"/>
    <p:sldId id="323" r:id="rId20"/>
    <p:sldId id="319" r:id="rId21"/>
    <p:sldId id="321" r:id="rId22"/>
    <p:sldId id="322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7F48336-C209-7144-840E-79FAD254572F}">
          <p14:sldIdLst>
            <p14:sldId id="256"/>
            <p14:sldId id="326"/>
            <p14:sldId id="329"/>
            <p14:sldId id="301"/>
            <p14:sldId id="265"/>
            <p14:sldId id="303"/>
            <p14:sldId id="302"/>
            <p14:sldId id="311"/>
            <p14:sldId id="312"/>
            <p14:sldId id="292"/>
            <p14:sldId id="331"/>
            <p14:sldId id="334"/>
            <p14:sldId id="283"/>
            <p14:sldId id="266"/>
            <p14:sldId id="313"/>
            <p14:sldId id="271"/>
            <p14:sldId id="273"/>
            <p14:sldId id="323"/>
            <p14:sldId id="319"/>
            <p14:sldId id="321"/>
            <p14:sldId id="32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318D"/>
    <a:srgbClr val="A652A5"/>
    <a:srgbClr val="E0E100"/>
    <a:srgbClr val="EDEE00"/>
    <a:srgbClr val="47C10B"/>
    <a:srgbClr val="6366A8"/>
    <a:srgbClr val="B952C2"/>
    <a:srgbClr val="193160"/>
    <a:srgbClr val="1B27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48" autoAdjust="0"/>
    <p:restoredTop sz="94807"/>
  </p:normalViewPr>
  <p:slideViewPr>
    <p:cSldViewPr snapToGrid="0" snapToObjects="1">
      <p:cViewPr varScale="1">
        <p:scale>
          <a:sx n="124" d="100"/>
          <a:sy n="124" d="100"/>
        </p:scale>
        <p:origin x="222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8ADFA-B5AC-DB4A-9447-C02DC81770F7}" type="datetime1">
              <a:rPr lang="en-AU" smtClean="0"/>
              <a:t>25/7/18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AF5213-7107-1948-8ADC-63EAC65A5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4582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E56A36-AE91-1B42-8A72-C9BFD02AF885}" type="datetime1">
              <a:rPr lang="en-AU" smtClean="0"/>
              <a:t>25/7/18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55D15-9B28-A748-81C9-D6F71FD6C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961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Fundamental</a:t>
            </a:r>
            <a:r>
              <a:rPr lang="en-US" baseline="0"/>
              <a:t> limitation of ART is, it’s not a cure. It has no impact on the latent reservoir.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err="1"/>
              <a:t>dCA</a:t>
            </a:r>
            <a:r>
              <a:rPr lang="en-US" baseline="0"/>
              <a:t> </a:t>
            </a:r>
            <a:r>
              <a:rPr lang="en-AU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didehydro-Cortistatin</a:t>
            </a:r>
            <a:r>
              <a:rPr lang="en-AU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A,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97DD-F413-0A43-AA25-E9A1CC1EE89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153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55D15-9B28-A748-81C9-D6F71FD6C19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918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Fundamental</a:t>
            </a:r>
            <a:r>
              <a:rPr lang="en-US" baseline="0"/>
              <a:t> limitation of ART is, it’s not a cure. It has no impact on the latent reservoir.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97DD-F413-0A43-AA25-E9A1CC1EE89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082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97DD-F413-0A43-AA25-E9A1CC1EE89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283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 we want to mention Spln7 at this point? I’d prefer to keep the name masked.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55D15-9B28-A748-81C9-D6F71FD6C19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366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Here we can talk about how </a:t>
            </a:r>
            <a:r>
              <a:rPr lang="en-US" err="1"/>
              <a:t>Vpx</a:t>
            </a:r>
            <a:r>
              <a:rPr lang="en-US"/>
              <a:t> treatment. increases transduction. </a:t>
            </a:r>
          </a:p>
          <a:p>
            <a:endParaRPr lang="en-US"/>
          </a:p>
          <a:p>
            <a:r>
              <a:rPr lang="en-US"/>
              <a:t>Vpx variant here is SIVmac239</a:t>
            </a:r>
          </a:p>
          <a:p>
            <a:endParaRPr lang="en-US"/>
          </a:p>
          <a:p>
            <a:r>
              <a:rPr lang="en-US"/>
              <a:t>1 Key observation about this data: There is a period of time where cells are still vulnerable to infection following Vpx delivery.</a:t>
            </a:r>
          </a:p>
          <a:p>
            <a:pPr marL="228600" indent="-228600">
              <a:buAutoNum type="arabicParenR"/>
            </a:pPr>
            <a:endParaRPr lang="en-US"/>
          </a:p>
          <a:p>
            <a:pPr marL="0" indent="0">
              <a:buNone/>
            </a:pPr>
            <a:r>
              <a:rPr lang="en-US"/>
              <a:t>So, we turned to looking at other Vpx variants. </a:t>
            </a:r>
          </a:p>
          <a:p>
            <a:pPr marL="228600" indent="-228600">
              <a:buAutoNum type="arabicParenR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55D15-9B28-A748-81C9-D6F71FD6C19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120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black">
    <p:bg>
      <p:bgPr>
        <a:solidFill>
          <a:srgbClr val="2D2D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77118" y="4176293"/>
            <a:ext cx="7167850" cy="129614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8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Presentation title goes here </a:t>
            </a:r>
            <a:br>
              <a:rPr lang="en-US" dirty="0"/>
            </a:br>
            <a:r>
              <a:rPr lang="en-US" dirty="0"/>
              <a:t>and can go over two lines</a:t>
            </a:r>
            <a:endParaRPr lang="en-AU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 hasCustomPrompt="1"/>
          </p:nvPr>
        </p:nvSpPr>
        <p:spPr>
          <a:xfrm>
            <a:off x="1077118" y="5454295"/>
            <a:ext cx="7167850" cy="28803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000" b="1" baseline="0">
                <a:solidFill>
                  <a:srgbClr val="BD9C55"/>
                </a:solidFill>
              </a:defRPr>
            </a:lvl1pPr>
          </a:lstStyle>
          <a:p>
            <a:pPr lvl="0"/>
            <a:r>
              <a:rPr lang="en-AU" dirty="0"/>
              <a:t>Author name and date</a:t>
            </a:r>
            <a:endParaRPr lang="en-US" dirty="0"/>
          </a:p>
        </p:txBody>
      </p:sp>
      <p:pic>
        <p:nvPicPr>
          <p:cNvPr id="5" name="Picture 4" descr="Kirby_Templates_PPT.pd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01" b="60454"/>
          <a:stretch/>
        </p:blipFill>
        <p:spPr>
          <a:xfrm>
            <a:off x="0" y="0"/>
            <a:ext cx="4178710" cy="271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010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Gol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077118" y="2583967"/>
            <a:ext cx="7067128" cy="1692468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48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Divider title goes </a:t>
            </a:r>
            <a:br>
              <a:rPr lang="en-US" dirty="0"/>
            </a:br>
            <a:r>
              <a:rPr lang="en-US" dirty="0"/>
              <a:t>here over two lines</a:t>
            </a:r>
            <a:endParaRPr lang="en-AU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Vaccine update, BKK Symposium, Jan 2018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-3507088" y="6525344"/>
            <a:ext cx="668065" cy="251748"/>
          </a:xfrm>
        </p:spPr>
        <p:txBody>
          <a:bodyPr/>
          <a:lstStyle/>
          <a:p>
            <a:fld id="{8C385F23-470B-B540-9492-8220B9E90E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550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3672A-00DE-3044-8A86-6386DA01DD43}" type="datetimeFigureOut">
              <a:rPr lang="en-US" smtClean="0"/>
              <a:t>7/25/18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A75B1-4659-6A43-9C8A-10E3A70D2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254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77118" y="4176293"/>
            <a:ext cx="7167850" cy="129614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800" baseline="0"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en-US" dirty="0"/>
              <a:t>Presentation title goes here </a:t>
            </a:r>
            <a:br>
              <a:rPr lang="en-US" dirty="0"/>
            </a:br>
            <a:r>
              <a:rPr lang="en-US" dirty="0"/>
              <a:t>and can go over two lines</a:t>
            </a:r>
            <a:endParaRPr lang="en-AU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 hasCustomPrompt="1"/>
          </p:nvPr>
        </p:nvSpPr>
        <p:spPr>
          <a:xfrm>
            <a:off x="1077118" y="5454295"/>
            <a:ext cx="7167850" cy="28803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000" b="1" baseline="0">
                <a:solidFill>
                  <a:srgbClr val="BD9C55"/>
                </a:solidFill>
              </a:defRPr>
            </a:lvl1pPr>
          </a:lstStyle>
          <a:p>
            <a:pPr lvl="0"/>
            <a:r>
              <a:rPr lang="en-AU" dirty="0"/>
              <a:t>Author name and date</a:t>
            </a:r>
            <a:endParaRPr lang="en-US" dirty="0"/>
          </a:p>
        </p:txBody>
      </p:sp>
      <p:pic>
        <p:nvPicPr>
          <p:cNvPr id="4" name="Picture 3" descr="Kirby_Templates_PPT.pd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01" b="60095"/>
          <a:stretch/>
        </p:blipFill>
        <p:spPr>
          <a:xfrm>
            <a:off x="0" y="0"/>
            <a:ext cx="4178710" cy="273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266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s - Gol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18864" y="934763"/>
            <a:ext cx="5688012" cy="864096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5000" b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Topics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18864" y="1921104"/>
            <a:ext cx="7882160" cy="434588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buNone/>
              <a:defRPr sz="300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Topic A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Vaccine update, BKK Symposium, Jan 2018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-3372617" y="6525344"/>
            <a:ext cx="668065" cy="251748"/>
          </a:xfrm>
        </p:spPr>
        <p:txBody>
          <a:bodyPr/>
          <a:lstStyle>
            <a:lvl1pPr>
              <a:defRPr b="0">
                <a:solidFill>
                  <a:schemeClr val="bg2"/>
                </a:solidFill>
              </a:defRPr>
            </a:lvl1pPr>
          </a:lstStyle>
          <a:p>
            <a:fld id="{8C385F23-470B-B540-9492-8220B9E90E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969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18864" y="934763"/>
            <a:ext cx="5688012" cy="864096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5000" b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Topics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18864" y="1921104"/>
            <a:ext cx="7882160" cy="434588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buNone/>
              <a:defRPr sz="30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Topic 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Vaccine update, BKK Symposium, Jan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-3529500" y="6525344"/>
            <a:ext cx="668065" cy="251748"/>
          </a:xfrm>
        </p:spPr>
        <p:txBody>
          <a:bodyPr/>
          <a:lstStyle/>
          <a:p>
            <a:fld id="{8C385F23-470B-B540-9492-8220B9E90E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036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s - Grey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18864" y="934763"/>
            <a:ext cx="5688012" cy="864096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5000" b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Topics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18864" y="1921104"/>
            <a:ext cx="7882160" cy="434588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buNone/>
              <a:defRPr sz="300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Topic A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Vaccine update, BKK Symposium, Jan 2018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-3499617" y="6525344"/>
            <a:ext cx="668065" cy="251748"/>
          </a:xfrm>
        </p:spPr>
        <p:txBody>
          <a:bodyPr/>
          <a:lstStyle/>
          <a:p>
            <a:fld id="{8C385F23-470B-B540-9492-8220B9E90E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40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436623"/>
            <a:ext cx="9144000" cy="612000"/>
          </a:xfrm>
          <a:prstGeom prst="rect">
            <a:avLst/>
          </a:prstGeom>
          <a:solidFill>
            <a:srgbClr val="DADA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39553" y="6475329"/>
            <a:ext cx="8064000" cy="0"/>
          </a:xfrm>
          <a:prstGeom prst="line">
            <a:avLst/>
          </a:prstGeom>
          <a:ln w="9525" cmpd="sng">
            <a:solidFill>
              <a:srgbClr val="C6C6C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1597302" y="6525343"/>
            <a:ext cx="7006251" cy="251748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 algn="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  <a:lvl2pPr algn="r">
              <a:defRPr sz="1200"/>
            </a:lvl2pPr>
            <a:lvl3pPr algn="r">
              <a:defRPr sz="1200"/>
            </a:lvl3pPr>
            <a:lvl4pPr algn="r">
              <a:defRPr sz="1200"/>
            </a:lvl4pPr>
            <a:lvl5pPr algn="r">
              <a:defRPr sz="1200"/>
            </a:lvl5pPr>
          </a:lstStyle>
          <a:p>
            <a:pPr lvl="0"/>
            <a:r>
              <a:rPr lang="en-AU" dirty="0"/>
              <a:t>Source: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517141" y="1255677"/>
            <a:ext cx="8086412" cy="4982264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 sz="3200" b="1"/>
            </a:lvl1pPr>
          </a:lstStyle>
          <a:p>
            <a:r>
              <a:rPr lang="en-US" sz="2800" dirty="0">
                <a:solidFill>
                  <a:schemeClr val="bg2"/>
                </a:solidFill>
              </a:rPr>
              <a:t>Heading</a:t>
            </a:r>
          </a:p>
          <a:p>
            <a:pPr marL="0" marR="0" indent="-1800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200" b="0" dirty="0" err="1">
                <a:solidFill>
                  <a:srgbClr val="000000"/>
                </a:solidFill>
              </a:rPr>
              <a:t>Lorem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ipsum</a:t>
            </a:r>
            <a:r>
              <a:rPr lang="en-US" sz="2200" b="0" dirty="0">
                <a:solidFill>
                  <a:srgbClr val="000000"/>
                </a:solidFill>
              </a:rPr>
              <a:t> dolor sit </a:t>
            </a:r>
            <a:r>
              <a:rPr lang="en-US" sz="2200" b="0" dirty="0" err="1">
                <a:solidFill>
                  <a:srgbClr val="000000"/>
                </a:solidFill>
              </a:rPr>
              <a:t>amet</a:t>
            </a:r>
            <a:r>
              <a:rPr lang="en-US" sz="2200" b="0" dirty="0">
                <a:solidFill>
                  <a:srgbClr val="000000"/>
                </a:solidFill>
              </a:rPr>
              <a:t>, </a:t>
            </a:r>
            <a:r>
              <a:rPr lang="en-US" sz="2200" b="0" dirty="0" err="1">
                <a:solidFill>
                  <a:srgbClr val="000000"/>
                </a:solidFill>
              </a:rPr>
              <a:t>consectetur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adipiscing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elit</a:t>
            </a:r>
            <a:r>
              <a:rPr lang="en-US" sz="2200" b="0" dirty="0">
                <a:solidFill>
                  <a:srgbClr val="000000"/>
                </a:solidFill>
              </a:rPr>
              <a:t>.</a:t>
            </a:r>
          </a:p>
          <a:p>
            <a:pPr marL="0" marR="0" indent="-1800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200" b="0" dirty="0" err="1">
                <a:solidFill>
                  <a:srgbClr val="000000"/>
                </a:solidFill>
              </a:rPr>
              <a:t>Etiam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tristique</a:t>
            </a:r>
            <a:r>
              <a:rPr lang="en-US" sz="2200" b="0" dirty="0">
                <a:solidFill>
                  <a:srgbClr val="000000"/>
                </a:solidFill>
              </a:rPr>
              <a:t> in </a:t>
            </a:r>
            <a:r>
              <a:rPr lang="en-US" sz="2200" b="0" dirty="0" err="1">
                <a:solidFill>
                  <a:srgbClr val="000000"/>
                </a:solidFill>
              </a:rPr>
              <a:t>tellus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sed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iaculis</a:t>
            </a:r>
            <a:r>
              <a:rPr lang="en-US" sz="2200" b="0" dirty="0">
                <a:solidFill>
                  <a:srgbClr val="000000"/>
                </a:solidFill>
              </a:rPr>
              <a:t>. </a:t>
            </a:r>
            <a:r>
              <a:rPr lang="en-US" sz="2200" b="0" dirty="0" err="1">
                <a:solidFill>
                  <a:srgbClr val="000000"/>
                </a:solidFill>
              </a:rPr>
              <a:t>Etiam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elementum</a:t>
            </a:r>
            <a:r>
              <a:rPr lang="en-US" sz="2200" b="0" dirty="0">
                <a:solidFill>
                  <a:srgbClr val="000000"/>
                </a:solidFill>
              </a:rPr>
              <a:t>, </a:t>
            </a:r>
            <a:r>
              <a:rPr lang="en-US" sz="2200" b="0" dirty="0" err="1">
                <a:solidFill>
                  <a:srgbClr val="000000"/>
                </a:solidFill>
              </a:rPr>
              <a:t>velit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sed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porta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laoreet</a:t>
            </a:r>
            <a:r>
              <a:rPr lang="en-US" sz="2200" b="0" dirty="0">
                <a:solidFill>
                  <a:srgbClr val="000000"/>
                </a:solidFill>
              </a:rPr>
              <a:t>, </a:t>
            </a:r>
            <a:r>
              <a:rPr lang="en-US" sz="2200" b="0" dirty="0" err="1">
                <a:solidFill>
                  <a:srgbClr val="000000"/>
                </a:solidFill>
              </a:rPr>
              <a:t>eros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neque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auctor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urna</a:t>
            </a:r>
            <a:endParaRPr lang="en-US" sz="2200" b="0" dirty="0">
              <a:solidFill>
                <a:srgbClr val="000000"/>
              </a:solidFill>
            </a:endParaRPr>
          </a:p>
          <a:p>
            <a:pPr marL="0" marR="0" indent="-1800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200" b="0" dirty="0" err="1">
                <a:solidFill>
                  <a:srgbClr val="000000"/>
                </a:solidFill>
              </a:rPr>
              <a:t>Nisl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risus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malesuada</a:t>
            </a:r>
            <a:r>
              <a:rPr lang="en-US" sz="2200" b="0" dirty="0">
                <a:solidFill>
                  <a:srgbClr val="000000"/>
                </a:solidFill>
              </a:rPr>
              <a:t> ex. </a:t>
            </a:r>
            <a:r>
              <a:rPr lang="en-US" sz="2200" b="0" dirty="0" err="1">
                <a:solidFill>
                  <a:srgbClr val="000000"/>
                </a:solidFill>
              </a:rPr>
              <a:t>Donec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sollicitudin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sagittis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purus</a:t>
            </a:r>
            <a:r>
              <a:rPr lang="en-US" sz="2200" b="0" dirty="0">
                <a:solidFill>
                  <a:srgbClr val="000000"/>
                </a:solidFill>
              </a:rPr>
              <a:t> non </a:t>
            </a:r>
            <a:r>
              <a:rPr lang="en-US" sz="2200" b="0" dirty="0" err="1">
                <a:solidFill>
                  <a:srgbClr val="000000"/>
                </a:solidFill>
              </a:rPr>
              <a:t>suscipit</a:t>
            </a:r>
            <a:r>
              <a:rPr lang="en-US" sz="2200" b="0" dirty="0">
                <a:solidFill>
                  <a:srgbClr val="000000"/>
                </a:solidFill>
              </a:rPr>
              <a:t>. Integer </a:t>
            </a:r>
            <a:r>
              <a:rPr lang="en-US" sz="2200" b="0" dirty="0" err="1">
                <a:solidFill>
                  <a:srgbClr val="000000"/>
                </a:solidFill>
              </a:rPr>
              <a:t>finibus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euismod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leo</a:t>
            </a:r>
            <a:r>
              <a:rPr lang="en-US" sz="2200" b="0" dirty="0">
                <a:solidFill>
                  <a:srgbClr val="000000"/>
                </a:solidFill>
              </a:rPr>
              <a:t>, </a:t>
            </a:r>
            <a:r>
              <a:rPr lang="en-US" sz="2200" b="0" dirty="0" err="1">
                <a:solidFill>
                  <a:srgbClr val="000000"/>
                </a:solidFill>
              </a:rPr>
              <a:t>feugiat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fringilla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nisl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venenatis</a:t>
            </a:r>
            <a:r>
              <a:rPr lang="en-US" sz="2200" b="0" dirty="0">
                <a:solidFill>
                  <a:srgbClr val="000000"/>
                </a:solidFill>
              </a:rPr>
              <a:t> vel. 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18864" y="515026"/>
            <a:ext cx="8085584" cy="411328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90000"/>
              </a:lnSpc>
              <a:defRPr sz="3000" b="1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Slide title goes (short title)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519559" y="6525344"/>
            <a:ext cx="668065" cy="251748"/>
          </a:xfrm>
          <a:prstGeom prst="rect">
            <a:avLst/>
          </a:prstGeom>
        </p:spPr>
        <p:txBody>
          <a:bodyPr/>
          <a:lstStyle/>
          <a:p>
            <a:fld id="{8C385F23-470B-B540-9492-8220B9E90E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Vaccine update, BKK Symposium, Jan 2018</a:t>
            </a:r>
          </a:p>
        </p:txBody>
      </p:sp>
    </p:spTree>
    <p:extLst>
      <p:ext uri="{BB962C8B-B14F-4D97-AF65-F5344CB8AC3E}">
        <p14:creationId xmlns:p14="http://schemas.microsoft.com/office/powerpoint/2010/main" val="1738100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lon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443473"/>
            <a:ext cx="9144000" cy="961991"/>
          </a:xfrm>
          <a:prstGeom prst="rect">
            <a:avLst/>
          </a:prstGeom>
          <a:solidFill>
            <a:srgbClr val="DADA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18864" y="515025"/>
            <a:ext cx="8085584" cy="799297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90000"/>
              </a:lnSpc>
              <a:defRPr sz="3000" b="1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This template is for slides with long titles that go over two lines</a:t>
            </a:r>
            <a:endParaRPr lang="en-AU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39553" y="6475329"/>
            <a:ext cx="8064000" cy="0"/>
          </a:xfrm>
          <a:prstGeom prst="line">
            <a:avLst/>
          </a:prstGeom>
          <a:ln w="9525" cmpd="sng">
            <a:solidFill>
              <a:srgbClr val="C6C6C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1597302" y="6525343"/>
            <a:ext cx="7006251" cy="251748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 algn="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  <a:lvl2pPr algn="r">
              <a:defRPr sz="1200"/>
            </a:lvl2pPr>
            <a:lvl3pPr algn="r">
              <a:defRPr sz="1200"/>
            </a:lvl3pPr>
            <a:lvl4pPr algn="r">
              <a:defRPr sz="1200"/>
            </a:lvl4pPr>
            <a:lvl5pPr algn="r">
              <a:defRPr sz="1200"/>
            </a:lvl5pPr>
          </a:lstStyle>
          <a:p>
            <a:pPr lvl="0"/>
            <a:r>
              <a:rPr lang="en-AU" dirty="0"/>
              <a:t>Source:</a:t>
            </a:r>
            <a:endParaRPr lang="en-US" dirty="0"/>
          </a:p>
        </p:txBody>
      </p:sp>
      <p:sp>
        <p:nvSpPr>
          <p:cNvPr id="1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519559" y="6525344"/>
            <a:ext cx="668065" cy="25174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8C385F23-470B-B540-9492-8220B9E90E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517141" y="1600819"/>
            <a:ext cx="8086412" cy="4629652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 sz="3200" b="1"/>
            </a:lvl1pPr>
          </a:lstStyle>
          <a:p>
            <a:r>
              <a:rPr lang="en-US" sz="2800" dirty="0">
                <a:solidFill>
                  <a:schemeClr val="bg2"/>
                </a:solidFill>
              </a:rPr>
              <a:t>Heading</a:t>
            </a:r>
          </a:p>
          <a:p>
            <a:pPr marL="0" marR="0" indent="-1800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200" b="0" dirty="0" err="1">
                <a:solidFill>
                  <a:srgbClr val="000000"/>
                </a:solidFill>
              </a:rPr>
              <a:t>Lorem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ipsum</a:t>
            </a:r>
            <a:r>
              <a:rPr lang="en-US" sz="2200" b="0" dirty="0">
                <a:solidFill>
                  <a:srgbClr val="000000"/>
                </a:solidFill>
              </a:rPr>
              <a:t> dolor sit </a:t>
            </a:r>
            <a:r>
              <a:rPr lang="en-US" sz="2200" b="0" dirty="0" err="1">
                <a:solidFill>
                  <a:srgbClr val="000000"/>
                </a:solidFill>
              </a:rPr>
              <a:t>amet</a:t>
            </a:r>
            <a:r>
              <a:rPr lang="en-US" sz="2200" b="0" dirty="0">
                <a:solidFill>
                  <a:srgbClr val="000000"/>
                </a:solidFill>
              </a:rPr>
              <a:t>, </a:t>
            </a:r>
            <a:r>
              <a:rPr lang="en-US" sz="2200" b="0" dirty="0" err="1">
                <a:solidFill>
                  <a:srgbClr val="000000"/>
                </a:solidFill>
              </a:rPr>
              <a:t>consectetur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adipiscing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elit</a:t>
            </a:r>
            <a:r>
              <a:rPr lang="en-US" sz="2200" b="0" dirty="0">
                <a:solidFill>
                  <a:srgbClr val="000000"/>
                </a:solidFill>
              </a:rPr>
              <a:t>.</a:t>
            </a:r>
          </a:p>
          <a:p>
            <a:pPr marL="0" marR="0" indent="-1800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200" b="0" dirty="0" err="1">
                <a:solidFill>
                  <a:srgbClr val="000000"/>
                </a:solidFill>
              </a:rPr>
              <a:t>Etiam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tristique</a:t>
            </a:r>
            <a:r>
              <a:rPr lang="en-US" sz="2200" b="0" dirty="0">
                <a:solidFill>
                  <a:srgbClr val="000000"/>
                </a:solidFill>
              </a:rPr>
              <a:t> in </a:t>
            </a:r>
            <a:r>
              <a:rPr lang="en-US" sz="2200" b="0" dirty="0" err="1">
                <a:solidFill>
                  <a:srgbClr val="000000"/>
                </a:solidFill>
              </a:rPr>
              <a:t>tellus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sed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iaculis</a:t>
            </a:r>
            <a:r>
              <a:rPr lang="en-US" sz="2200" b="0" dirty="0">
                <a:solidFill>
                  <a:srgbClr val="000000"/>
                </a:solidFill>
              </a:rPr>
              <a:t>. </a:t>
            </a:r>
            <a:r>
              <a:rPr lang="en-US" sz="2200" b="0" dirty="0" err="1">
                <a:solidFill>
                  <a:srgbClr val="000000"/>
                </a:solidFill>
              </a:rPr>
              <a:t>Etiam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elementum</a:t>
            </a:r>
            <a:r>
              <a:rPr lang="en-US" sz="2200" b="0" dirty="0">
                <a:solidFill>
                  <a:srgbClr val="000000"/>
                </a:solidFill>
              </a:rPr>
              <a:t>, </a:t>
            </a:r>
            <a:r>
              <a:rPr lang="en-US" sz="2200" b="0" dirty="0" err="1">
                <a:solidFill>
                  <a:srgbClr val="000000"/>
                </a:solidFill>
              </a:rPr>
              <a:t>velit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sed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porta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laoreet</a:t>
            </a:r>
            <a:r>
              <a:rPr lang="en-US" sz="2200" b="0" dirty="0">
                <a:solidFill>
                  <a:srgbClr val="000000"/>
                </a:solidFill>
              </a:rPr>
              <a:t>, </a:t>
            </a:r>
            <a:r>
              <a:rPr lang="en-US" sz="2200" b="0" dirty="0" err="1">
                <a:solidFill>
                  <a:srgbClr val="000000"/>
                </a:solidFill>
              </a:rPr>
              <a:t>eros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neque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auctor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urna</a:t>
            </a:r>
            <a:endParaRPr lang="en-US" sz="2200" b="0" dirty="0">
              <a:solidFill>
                <a:srgbClr val="000000"/>
              </a:solidFill>
            </a:endParaRPr>
          </a:p>
          <a:p>
            <a:pPr marL="0" marR="0" indent="-1800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200" b="0" dirty="0" err="1">
                <a:solidFill>
                  <a:srgbClr val="000000"/>
                </a:solidFill>
              </a:rPr>
              <a:t>Nisl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risus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malesuada</a:t>
            </a:r>
            <a:r>
              <a:rPr lang="en-US" sz="2200" b="0" dirty="0">
                <a:solidFill>
                  <a:srgbClr val="000000"/>
                </a:solidFill>
              </a:rPr>
              <a:t> ex. </a:t>
            </a:r>
            <a:r>
              <a:rPr lang="en-US" sz="2200" b="0" dirty="0" err="1">
                <a:solidFill>
                  <a:srgbClr val="000000"/>
                </a:solidFill>
              </a:rPr>
              <a:t>Donec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sollicitudin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sagittis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purus</a:t>
            </a:r>
            <a:r>
              <a:rPr lang="en-US" sz="2200" b="0" dirty="0">
                <a:solidFill>
                  <a:srgbClr val="000000"/>
                </a:solidFill>
              </a:rPr>
              <a:t> non </a:t>
            </a:r>
            <a:r>
              <a:rPr lang="en-US" sz="2200" b="0" dirty="0" err="1">
                <a:solidFill>
                  <a:srgbClr val="000000"/>
                </a:solidFill>
              </a:rPr>
              <a:t>suscipit</a:t>
            </a:r>
            <a:r>
              <a:rPr lang="en-US" sz="2200" b="0" dirty="0">
                <a:solidFill>
                  <a:srgbClr val="000000"/>
                </a:solidFill>
              </a:rPr>
              <a:t>. Integer </a:t>
            </a:r>
            <a:r>
              <a:rPr lang="en-US" sz="2200" b="0" dirty="0" err="1">
                <a:solidFill>
                  <a:srgbClr val="000000"/>
                </a:solidFill>
              </a:rPr>
              <a:t>finibus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euismod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leo</a:t>
            </a:r>
            <a:r>
              <a:rPr lang="en-US" sz="2200" b="0" dirty="0">
                <a:solidFill>
                  <a:srgbClr val="000000"/>
                </a:solidFill>
              </a:rPr>
              <a:t>, </a:t>
            </a:r>
            <a:r>
              <a:rPr lang="en-US" sz="2200" b="0" dirty="0" err="1">
                <a:solidFill>
                  <a:srgbClr val="000000"/>
                </a:solidFill>
              </a:rPr>
              <a:t>feugiat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fringilla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nisl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venenatis</a:t>
            </a:r>
            <a:r>
              <a:rPr lang="en-US" sz="2200" b="0" dirty="0">
                <a:solidFill>
                  <a:srgbClr val="000000"/>
                </a:solidFill>
              </a:rPr>
              <a:t> vel.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Vaccine update, BKK Symposium, Jan 2018</a:t>
            </a:r>
          </a:p>
        </p:txBody>
      </p:sp>
    </p:spTree>
    <p:extLst>
      <p:ext uri="{BB962C8B-B14F-4D97-AF65-F5344CB8AC3E}">
        <p14:creationId xmlns:p14="http://schemas.microsoft.com/office/powerpoint/2010/main" val="3442275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Grey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077118" y="2583967"/>
            <a:ext cx="7067128" cy="1692468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48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Divider title goes </a:t>
            </a:r>
            <a:br>
              <a:rPr lang="en-US" dirty="0"/>
            </a:br>
            <a:r>
              <a:rPr lang="en-US" dirty="0"/>
              <a:t>here over two lines</a:t>
            </a:r>
            <a:endParaRPr lang="en-AU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Vaccine update, BKK Symposium, Jan 2018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-3133559" y="6525344"/>
            <a:ext cx="668065" cy="251748"/>
          </a:xfrm>
        </p:spPr>
        <p:txBody>
          <a:bodyPr/>
          <a:lstStyle/>
          <a:p>
            <a:fld id="{8C385F23-470B-B540-9492-8220B9E90E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603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077118" y="2583967"/>
            <a:ext cx="7067128" cy="1692468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48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Divider title goes </a:t>
            </a:r>
            <a:br>
              <a:rPr lang="en-US" dirty="0"/>
            </a:br>
            <a:r>
              <a:rPr lang="en-US" dirty="0"/>
              <a:t>here over two lines</a:t>
            </a:r>
            <a:endParaRPr lang="en-AU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Vaccine update, BKK Symposium, Jan 2018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-3380088" y="6525344"/>
            <a:ext cx="668065" cy="251748"/>
          </a:xfrm>
        </p:spPr>
        <p:txBody>
          <a:bodyPr/>
          <a:lstStyle/>
          <a:p>
            <a:fld id="{8C385F23-470B-B540-9492-8220B9E90E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012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3.jpg"/><Relationship Id="rId5" Type="http://schemas.openxmlformats.org/officeDocument/2006/relationships/slideLayout" Target="../slideLayouts/slideLayout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69" r:id="rId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ヒラギノ角ゴ Pro W3" pitchFamily="-65" charset="-128"/>
          <a:cs typeface="ヒラギノ角ゴ Pro W3" pitchFamily="-65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ヒラギノ角ゴ Pro W3" pitchFamily="-65" charset="-128"/>
          <a:cs typeface="ヒラギノ角ゴ Pro W3" pitchFamily="-65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ヒラギノ角ゴ Pro W3" pitchFamily="-65" charset="-128"/>
          <a:cs typeface="ヒラギノ角ゴ Pro W3" pitchFamily="-65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ヒラギノ角ゴ Pro W3" pitchFamily="-65" charset="-128"/>
          <a:cs typeface="ヒラギノ角ゴ Pro W3" pitchFamily="-65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ヒラギノ角ゴ Pro W3" pitchFamily="-65" charset="-128"/>
          <a:cs typeface="ヒラギノ角ゴ Pro W3" pitchFamily="-65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ヒラギノ角ゴ Pro W3" pitchFamily="-65" charset="-128"/>
          <a:cs typeface="ヒラギノ角ゴ Pro W3" pitchFamily="-65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ヒラギノ角ゴ Pro W3" pitchFamily="-65" charset="-128"/>
          <a:cs typeface="ヒラギノ角ゴ Pro W3" pitchFamily="-65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ヒラギノ角ゴ Pro W3" pitchFamily="-65" charset="-128"/>
          <a:cs typeface="ヒラギノ角ゴ Pro W3" pitchFamily="-65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ader.jpg"/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47" b="9952"/>
          <a:stretch/>
        </p:blipFill>
        <p:spPr>
          <a:xfrm>
            <a:off x="0" y="0"/>
            <a:ext cx="9144000" cy="432000"/>
          </a:xfrm>
          <a:prstGeom prst="rect">
            <a:avLst/>
          </a:prstGeom>
        </p:spPr>
      </p:pic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519559" y="6525344"/>
            <a:ext cx="668065" cy="25174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8C385F23-470B-B540-9492-8220B9E90E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18864" y="73225"/>
            <a:ext cx="6311153" cy="2405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Vaccine update, BKK Symposium, Jan 2018</a:t>
            </a:r>
          </a:p>
        </p:txBody>
      </p:sp>
    </p:spTree>
    <p:extLst>
      <p:ext uri="{BB962C8B-B14F-4D97-AF65-F5344CB8AC3E}">
        <p14:creationId xmlns:p14="http://schemas.microsoft.com/office/powerpoint/2010/main" val="21835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94" r:id="rId4"/>
    <p:sldLayoutId id="2147483795" r:id="rId5"/>
    <p:sldLayoutId id="2147483786" r:id="rId6"/>
    <p:sldLayoutId id="2147483787" r:id="rId7"/>
    <p:sldLayoutId id="2147483788" r:id="rId8"/>
    <p:sldLayoutId id="2147483796" r:id="rId9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500" baseline="0">
          <a:solidFill>
            <a:schemeClr val="bg1">
              <a:lumMod val="65000"/>
            </a:schemeClr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ヒラギノ角ゴ Pro W3" pitchFamily="-65" charset="-128"/>
          <a:cs typeface="ヒラギノ角ゴ Pro W3" pitchFamily="-65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ヒラギノ角ゴ Pro W3" pitchFamily="-65" charset="-128"/>
          <a:cs typeface="ヒラギノ角ゴ Pro W3" pitchFamily="-65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ヒラギノ角ゴ Pro W3" pitchFamily="-65" charset="-128"/>
          <a:cs typeface="ヒラギノ角ゴ Pro W3" pitchFamily="-65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ヒラギノ角ゴ Pro W3" pitchFamily="-65" charset="-128"/>
          <a:cs typeface="ヒラギノ角ゴ Pro W3" pitchFamily="-65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ヒラギノ角ゴ Pro W3" pitchFamily="-65" charset="-128"/>
          <a:cs typeface="ヒラギノ角ゴ Pro W3" pitchFamily="-65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ヒラギノ角ゴ Pro W3" pitchFamily="-65" charset="-128"/>
          <a:cs typeface="ヒラギノ角ゴ Pro W3" pitchFamily="-65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ヒラギノ角ゴ Pro W3" pitchFamily="-65" charset="-128"/>
          <a:cs typeface="ヒラギノ角ゴ Pro W3" pitchFamily="-65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ヒラギノ角ゴ Pro W3" pitchFamily="-65" charset="-128"/>
          <a:cs typeface="ヒラギノ角ゴ Pro W3" pitchFamily="-65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5.jpg"/><Relationship Id="rId7" Type="http://schemas.openxmlformats.org/officeDocument/2006/relationships/image" Target="../media/image29.emf"/><Relationship Id="rId12" Type="http://schemas.openxmlformats.org/officeDocument/2006/relationships/image" Target="../media/image34.em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emf"/><Relationship Id="rId11" Type="http://schemas.openxmlformats.org/officeDocument/2006/relationships/image" Target="../media/image33.jpg"/><Relationship Id="rId5" Type="http://schemas.openxmlformats.org/officeDocument/2006/relationships/image" Target="../media/image27.jpg"/><Relationship Id="rId10" Type="http://schemas.openxmlformats.org/officeDocument/2006/relationships/image" Target="../media/image32.jpg"/><Relationship Id="rId4" Type="http://schemas.openxmlformats.org/officeDocument/2006/relationships/image" Target="../media/image26.jpg"/><Relationship Id="rId9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018" y="2995192"/>
            <a:ext cx="7167850" cy="1665707"/>
          </a:xfrm>
        </p:spPr>
        <p:txBody>
          <a:bodyPr/>
          <a:lstStyle/>
          <a:p>
            <a:pPr algn="ctr"/>
            <a:r>
              <a:rPr lang="en-GB" sz="3600" dirty="0"/>
              <a:t>Block and Lock using gene silencing </a:t>
            </a:r>
            <a:br>
              <a:rPr lang="en-GB" sz="3600" dirty="0"/>
            </a:br>
            <a:endParaRPr lang="en-US" sz="2800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34318" y="5441595"/>
            <a:ext cx="7167850" cy="288032"/>
          </a:xfrm>
        </p:spPr>
        <p:txBody>
          <a:bodyPr/>
          <a:lstStyle/>
          <a:p>
            <a:r>
              <a:rPr lang="en-US" dirty="0"/>
              <a:t>Tony Kelleher </a:t>
            </a:r>
            <a:r>
              <a:rPr lang="en-US" dirty="0">
                <a:solidFill>
                  <a:srgbClr val="FFFFFF"/>
                </a:solidFill>
              </a:rPr>
              <a:t>|</a:t>
            </a:r>
            <a:r>
              <a:rPr lang="en-US" dirty="0"/>
              <a:t>  25</a:t>
            </a:r>
            <a:r>
              <a:rPr lang="en-US" baseline="30000" dirty="0"/>
              <a:t>th</a:t>
            </a:r>
            <a:r>
              <a:rPr lang="en-US" dirty="0"/>
              <a:t> July, 2018</a:t>
            </a:r>
          </a:p>
        </p:txBody>
      </p:sp>
    </p:spTree>
    <p:extLst>
      <p:ext uri="{BB962C8B-B14F-4D97-AF65-F5344CB8AC3E}">
        <p14:creationId xmlns:p14="http://schemas.microsoft.com/office/powerpoint/2010/main" val="123000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err="1"/>
              <a:t>Fictcher</a:t>
            </a:r>
            <a:r>
              <a:rPr lang="en-US"/>
              <a:t> and </a:t>
            </a:r>
            <a:r>
              <a:rPr lang="en-US" err="1"/>
              <a:t>Ahlensteil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85F23-470B-B540-9492-8220B9E90E8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EF348F1-C7E9-42EB-A8E3-A539E70D4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85" y="474229"/>
            <a:ext cx="8761191" cy="636008"/>
          </a:xfrm>
        </p:spPr>
        <p:txBody>
          <a:bodyPr/>
          <a:lstStyle/>
          <a:p>
            <a:pPr algn="ctr"/>
            <a:r>
              <a:rPr lang="de-DE" sz="2200"/>
              <a:t>5‘LTR  </a:t>
            </a:r>
            <a:r>
              <a:rPr lang="de-DE" sz="2200" err="1"/>
              <a:t>targeted</a:t>
            </a:r>
            <a:r>
              <a:rPr lang="de-DE" sz="2200"/>
              <a:t> </a:t>
            </a:r>
            <a:r>
              <a:rPr lang="de-DE" sz="2200" err="1"/>
              <a:t>siRNA</a:t>
            </a:r>
            <a:r>
              <a:rPr lang="de-DE" sz="2200"/>
              <a:t> </a:t>
            </a:r>
            <a:r>
              <a:rPr lang="de-DE" sz="2200" err="1"/>
              <a:t>specifcially</a:t>
            </a:r>
            <a:r>
              <a:rPr lang="de-DE" sz="2200"/>
              <a:t> </a:t>
            </a:r>
            <a:r>
              <a:rPr lang="de-DE" sz="2200" err="1"/>
              <a:t>migrate</a:t>
            </a:r>
            <a:r>
              <a:rPr lang="de-DE" sz="2200"/>
              <a:t> </a:t>
            </a:r>
            <a:r>
              <a:rPr lang="de-DE" sz="2200" err="1"/>
              <a:t>to</a:t>
            </a:r>
            <a:r>
              <a:rPr lang="de-DE" sz="2200"/>
              <a:t> </a:t>
            </a:r>
            <a:r>
              <a:rPr lang="de-DE" sz="2200" err="1"/>
              <a:t>the</a:t>
            </a:r>
            <a:r>
              <a:rPr lang="de-DE" sz="2200"/>
              <a:t> </a:t>
            </a:r>
            <a:r>
              <a:rPr lang="de-DE" sz="2200" err="1"/>
              <a:t>nucleus</a:t>
            </a:r>
            <a:r>
              <a:rPr lang="de-DE" sz="2200"/>
              <a:t> in HIV-1 </a:t>
            </a:r>
            <a:r>
              <a:rPr lang="de-DE" sz="2200" err="1"/>
              <a:t>infected</a:t>
            </a:r>
            <a:r>
              <a:rPr lang="de-DE" sz="2200"/>
              <a:t> </a:t>
            </a:r>
            <a:r>
              <a:rPr lang="de-DE" sz="2200" u="sng" err="1"/>
              <a:t>astrocytes</a:t>
            </a:r>
            <a:r>
              <a:rPr lang="de-DE" sz="2200"/>
              <a:t> </a:t>
            </a:r>
            <a:r>
              <a:rPr lang="de-DE" sz="2200" err="1"/>
              <a:t>and</a:t>
            </a:r>
            <a:r>
              <a:rPr lang="de-DE" sz="2200"/>
              <a:t> </a:t>
            </a:r>
            <a:r>
              <a:rPr lang="de-DE" sz="2200" err="1"/>
              <a:t>supress</a:t>
            </a:r>
            <a:r>
              <a:rPr lang="de-DE" sz="2200"/>
              <a:t> </a:t>
            </a:r>
            <a:r>
              <a:rPr lang="de-DE" sz="2200" err="1"/>
              <a:t>infection</a:t>
            </a:r>
            <a:endParaRPr lang="en-AU" sz="220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65024E3-CEA5-4E59-92FC-CC8FB56702F5}"/>
              </a:ext>
            </a:extLst>
          </p:cNvPr>
          <p:cNvCxnSpPr>
            <a:cxnSpLocks/>
          </p:cNvCxnSpPr>
          <p:nvPr/>
        </p:nvCxnSpPr>
        <p:spPr bwMode="auto">
          <a:xfrm flipH="1">
            <a:off x="6970759" y="3178638"/>
            <a:ext cx="208100" cy="17528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52DC338-6A43-4787-A655-EBEF81E734BD}"/>
              </a:ext>
            </a:extLst>
          </p:cNvPr>
          <p:cNvSpPr/>
          <p:nvPr/>
        </p:nvSpPr>
        <p:spPr bwMode="auto">
          <a:xfrm>
            <a:off x="156550" y="5298654"/>
            <a:ext cx="1896225" cy="89353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ヒラギノ角ゴ Pro W3" pitchFamily="-65" charset="-128"/>
              <a:cs typeface="ヒラギノ角ゴ Pro W3" pitchFamily="-65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67A3E7-0C77-4FA5-905D-9581AFCB1A7B}"/>
              </a:ext>
            </a:extLst>
          </p:cNvPr>
          <p:cNvSpPr/>
          <p:nvPr/>
        </p:nvSpPr>
        <p:spPr bwMode="auto">
          <a:xfrm>
            <a:off x="1410893" y="1067862"/>
            <a:ext cx="6834002" cy="42578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err="1">
                <a:solidFill>
                  <a:srgbClr val="C00000"/>
                </a:solidFill>
              </a:rPr>
              <a:t>siPromA</a:t>
            </a:r>
            <a:r>
              <a:rPr lang="de-DE">
                <a:solidFill>
                  <a:srgbClr val="C00000"/>
                </a:solidFill>
              </a:rPr>
              <a:t> 			      </a:t>
            </a:r>
            <a:r>
              <a:rPr lang="de-DE">
                <a:solidFill>
                  <a:srgbClr val="00B050"/>
                </a:solidFill>
              </a:rPr>
              <a:t>si143 </a:t>
            </a:r>
            <a:r>
              <a:rPr lang="de-DE">
                <a:solidFill>
                  <a:srgbClr val="C00000"/>
                </a:solidFill>
              </a:rPr>
              <a:t>			</a:t>
            </a:r>
            <a:endParaRPr kumimoji="0" lang="en-A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ヒラギノ角ゴ Pro W3" pitchFamily="-65" charset="-128"/>
              <a:cs typeface="ヒラギノ角ゴ Pro W3" pitchFamily="-65" charset="-128"/>
            </a:endParaRPr>
          </a:p>
        </p:txBody>
      </p:sp>
      <p:pic>
        <p:nvPicPr>
          <p:cNvPr id="14" name="Picture 13" descr="Screen Shot 2018-02-09 at 4.51.19 pm.png">
            <a:extLst>
              <a:ext uri="{FF2B5EF4-FFF2-40B4-BE49-F238E27FC236}">
                <a16:creationId xmlns:a16="http://schemas.microsoft.com/office/drawing/2014/main" id="{0BD401B9-931D-4FD0-AD89-CDF98061CC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761" y="1426011"/>
            <a:ext cx="3492927" cy="3141041"/>
          </a:xfrm>
          <a:prstGeom prst="rect">
            <a:avLst/>
          </a:prstGeom>
        </p:spPr>
      </p:pic>
      <p:pic>
        <p:nvPicPr>
          <p:cNvPr id="19" name="Picture 18" descr="siPromA-AGO1.tiff">
            <a:extLst>
              <a:ext uri="{FF2B5EF4-FFF2-40B4-BE49-F238E27FC236}">
                <a16:creationId xmlns:a16="http://schemas.microsoft.com/office/drawing/2014/main" id="{D7FD57ED-2B70-4972-B4A2-85AD6B6B90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65" y="1386407"/>
            <a:ext cx="3562114" cy="406635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B88AAF5-B27B-470B-9A39-89D143F2BF59}"/>
              </a:ext>
            </a:extLst>
          </p:cNvPr>
          <p:cNvSpPr txBox="1"/>
          <p:nvPr/>
        </p:nvSpPr>
        <p:spPr>
          <a:xfrm>
            <a:off x="2167759" y="4773786"/>
            <a:ext cx="70062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>
                <a:sym typeface="Wingdings" panose="05000000000000000000" pitchFamily="2" charset="2"/>
              </a:rPr>
              <a:t> </a:t>
            </a:r>
            <a:r>
              <a:rPr lang="de-DE" sz="1600" err="1">
                <a:solidFill>
                  <a:srgbClr val="C00000"/>
                </a:solidFill>
              </a:rPr>
              <a:t>siPromA</a:t>
            </a:r>
            <a:r>
              <a:rPr lang="de-DE" sz="1600"/>
              <a:t> </a:t>
            </a:r>
            <a:r>
              <a:rPr lang="de-DE" sz="1600" err="1"/>
              <a:t>and</a:t>
            </a:r>
            <a:r>
              <a:rPr lang="de-DE" sz="1600"/>
              <a:t> </a:t>
            </a:r>
            <a:r>
              <a:rPr lang="de-DE" sz="1600">
                <a:solidFill>
                  <a:srgbClr val="00B050"/>
                </a:solidFill>
              </a:rPr>
              <a:t>si143</a:t>
            </a:r>
            <a:r>
              <a:rPr lang="de-DE" sz="1600"/>
              <a:t> but not </a:t>
            </a:r>
            <a:r>
              <a:rPr lang="de-DE" sz="1600" err="1"/>
              <a:t>siScrambled</a:t>
            </a:r>
            <a:r>
              <a:rPr lang="de-DE" sz="1600"/>
              <a:t> </a:t>
            </a:r>
            <a:r>
              <a:rPr lang="de-DE" sz="1600" err="1"/>
              <a:t>co-localises</a:t>
            </a:r>
            <a:r>
              <a:rPr lang="de-DE" sz="1600"/>
              <a:t> </a:t>
            </a:r>
            <a:r>
              <a:rPr lang="de-DE" sz="1600" err="1"/>
              <a:t>with</a:t>
            </a:r>
            <a:r>
              <a:rPr lang="de-DE" sz="1600"/>
              <a:t> Ago1 in </a:t>
            </a:r>
            <a:r>
              <a:rPr lang="de-DE" sz="1600" err="1"/>
              <a:t>the</a:t>
            </a:r>
            <a:r>
              <a:rPr lang="de-DE" sz="1600"/>
              <a:t> </a:t>
            </a:r>
            <a:r>
              <a:rPr lang="de-DE" sz="1600" err="1"/>
              <a:t>nucleus</a:t>
            </a:r>
            <a:r>
              <a:rPr lang="de-DE" sz="1600"/>
              <a:t> </a:t>
            </a:r>
            <a:r>
              <a:rPr lang="de-DE" sz="1600" err="1"/>
              <a:t>of</a:t>
            </a:r>
            <a:r>
              <a:rPr lang="de-DE" sz="1600"/>
              <a:t> HIV-1 </a:t>
            </a:r>
            <a:r>
              <a:rPr lang="de-DE" sz="1600" err="1"/>
              <a:t>pseudovirus</a:t>
            </a:r>
            <a:r>
              <a:rPr lang="de-DE" sz="1600"/>
              <a:t> </a:t>
            </a:r>
            <a:r>
              <a:rPr lang="de-DE" sz="1600" err="1"/>
              <a:t>infected</a:t>
            </a:r>
            <a:r>
              <a:rPr lang="de-DE" sz="1600"/>
              <a:t> SVG </a:t>
            </a:r>
            <a:r>
              <a:rPr lang="de-DE" sz="1600" err="1"/>
              <a:t>astrocytes</a:t>
            </a:r>
            <a:endParaRPr lang="de-DE" sz="1600"/>
          </a:p>
          <a:p>
            <a:endParaRPr lang="de-DE" sz="1600"/>
          </a:p>
          <a:p>
            <a:r>
              <a:rPr lang="en-AU" sz="1600">
                <a:sym typeface="Wingdings" panose="05000000000000000000" pitchFamily="2" charset="2"/>
              </a:rPr>
              <a:t></a:t>
            </a:r>
            <a:r>
              <a:rPr lang="en-AU" sz="160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AU" sz="1600" err="1">
                <a:solidFill>
                  <a:srgbClr val="C00000"/>
                </a:solidFill>
              </a:rPr>
              <a:t>siPromA</a:t>
            </a:r>
            <a:r>
              <a:rPr lang="en-AU" sz="1600"/>
              <a:t> and </a:t>
            </a:r>
            <a:r>
              <a:rPr lang="en-AU" sz="1600">
                <a:solidFill>
                  <a:srgbClr val="00B050"/>
                </a:solidFill>
              </a:rPr>
              <a:t>si143</a:t>
            </a:r>
            <a:r>
              <a:rPr lang="en-AU" sz="1600"/>
              <a:t> mediated silencing of HIV-1 infected SVG astrocytes  follows the transcriptional gene silencing pathway (TGS)</a:t>
            </a:r>
            <a:endParaRPr lang="en-AU" sz="1600">
              <a:solidFill>
                <a:srgbClr val="C00000"/>
              </a:solidFill>
            </a:endParaRPr>
          </a:p>
          <a:p>
            <a:endParaRPr lang="en-AU" sz="16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E7B2A1F-5743-443C-8716-C13D2EB429C1}"/>
              </a:ext>
            </a:extLst>
          </p:cNvPr>
          <p:cNvSpPr/>
          <p:nvPr/>
        </p:nvSpPr>
        <p:spPr bwMode="auto">
          <a:xfrm>
            <a:off x="2167759" y="4586829"/>
            <a:ext cx="6889531" cy="1776394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ヒラギノ角ゴ Pro W3" pitchFamily="-65" charset="-128"/>
              <a:cs typeface="ヒラギノ角ゴ Pro W3" pitchFamily="-65" charset="-12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BE9255-5FAD-5A47-85BD-1A2A49CDABD7}"/>
              </a:ext>
            </a:extLst>
          </p:cNvPr>
          <p:cNvSpPr/>
          <p:nvPr/>
        </p:nvSpPr>
        <p:spPr>
          <a:xfrm>
            <a:off x="156550" y="54711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>
                <a:solidFill>
                  <a:schemeClr val="bg1">
                    <a:lumMod val="75000"/>
                  </a:schemeClr>
                </a:solidFill>
              </a:rPr>
              <a:t>Block and Lock using Gene Silencing: IAS 2018</a:t>
            </a:r>
          </a:p>
        </p:txBody>
      </p:sp>
    </p:spTree>
    <p:extLst>
      <p:ext uri="{BB962C8B-B14F-4D97-AF65-F5344CB8AC3E}">
        <p14:creationId xmlns:p14="http://schemas.microsoft.com/office/powerpoint/2010/main" val="29696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1113" y="458046"/>
            <a:ext cx="8860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err="1">
                <a:solidFill>
                  <a:srgbClr val="FF0000"/>
                </a:solidFill>
                <a:latin typeface="Arial"/>
                <a:cs typeface="Arial"/>
              </a:rPr>
              <a:t>siPromA</a:t>
            </a:r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/</a:t>
            </a:r>
            <a:r>
              <a:rPr lang="en-US">
                <a:solidFill>
                  <a:srgbClr val="00B050"/>
                </a:solidFill>
                <a:latin typeface="Arial"/>
                <a:cs typeface="Arial"/>
              </a:rPr>
              <a:t>si</a:t>
            </a:r>
            <a:r>
              <a:rPr lang="en-US">
                <a:solidFill>
                  <a:srgbClr val="049D02"/>
                </a:solidFill>
                <a:latin typeface="Arial"/>
                <a:cs typeface="Arial"/>
              </a:rPr>
              <a:t>143</a:t>
            </a:r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>
                <a:latin typeface="Arial"/>
                <a:cs typeface="Arial"/>
              </a:rPr>
              <a:t>induce viral latency resistant to reactivation by a range of LRAs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55600" y="6500814"/>
            <a:ext cx="841692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0B84842B-41A4-C742-A139-53203E65FB60}"/>
              </a:ext>
            </a:extLst>
          </p:cNvPr>
          <p:cNvSpPr txBox="1"/>
          <p:nvPr/>
        </p:nvSpPr>
        <p:spPr>
          <a:xfrm>
            <a:off x="6584732" y="3224378"/>
            <a:ext cx="105034" cy="199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"/>
              <a:t>+</a:t>
            </a:r>
          </a:p>
        </p:txBody>
      </p:sp>
      <p:graphicFrame>
        <p:nvGraphicFramePr>
          <p:cNvPr id="8" name="Objeto 1">
            <a:extLst>
              <a:ext uri="{FF2B5EF4-FFF2-40B4-BE49-F238E27FC236}">
                <a16:creationId xmlns:a16="http://schemas.microsoft.com/office/drawing/2014/main" id="{08F1B4AB-0137-DA47-B3D8-029098576A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7119259"/>
              </p:ext>
            </p:extLst>
          </p:nvPr>
        </p:nvGraphicFramePr>
        <p:xfrm>
          <a:off x="-134814" y="1258040"/>
          <a:ext cx="9222337" cy="467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5" name="Prism Project" r:id="rId4" imgW="5616000" imgH="3420000" progId="Prism5.Document">
                  <p:embed/>
                </p:oleObj>
              </mc:Choice>
              <mc:Fallback>
                <p:oleObj name="Prism Project" r:id="rId4" imgW="5616000" imgH="3420000" progId="Prism5.Document">
                  <p:embed/>
                  <p:pic>
                    <p:nvPicPr>
                      <p:cNvPr id="8" name="Objeto 1">
                        <a:extLst>
                          <a:ext uri="{FF2B5EF4-FFF2-40B4-BE49-F238E27FC236}">
                            <a16:creationId xmlns:a16="http://schemas.microsoft.com/office/drawing/2014/main" id="{08F1B4AB-0137-DA47-B3D8-029098576A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134814" y="1258040"/>
                        <a:ext cx="9222337" cy="467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73C187C4-F35D-7149-8EB9-AF989BC9A1B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8221" r="1906" b="29841"/>
          <a:stretch/>
        </p:blipFill>
        <p:spPr>
          <a:xfrm>
            <a:off x="8361816" y="1243385"/>
            <a:ext cx="801847" cy="1909213"/>
          </a:xfrm>
          <a:prstGeom prst="rect">
            <a:avLst/>
          </a:prstGeom>
        </p:spPr>
      </p:pic>
      <p:sp>
        <p:nvSpPr>
          <p:cNvPr id="42" name="Content Placeholder 7">
            <a:extLst>
              <a:ext uri="{FF2B5EF4-FFF2-40B4-BE49-F238E27FC236}">
                <a16:creationId xmlns:a16="http://schemas.microsoft.com/office/drawing/2014/main" id="{A0138D47-759D-FB4F-9D7F-AD4BE66D8B09}"/>
              </a:ext>
            </a:extLst>
          </p:cNvPr>
          <p:cNvSpPr txBox="1">
            <a:spLocks/>
          </p:cNvSpPr>
          <p:nvPr/>
        </p:nvSpPr>
        <p:spPr>
          <a:xfrm>
            <a:off x="375263" y="5815173"/>
            <a:ext cx="8788400" cy="104282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err="1"/>
              <a:t>shPromA</a:t>
            </a:r>
            <a:r>
              <a:rPr lang="en-US" sz="2000"/>
              <a:t>, sh143 and dual-transduced J-</a:t>
            </a:r>
            <a:r>
              <a:rPr lang="en-US" sz="2000" err="1"/>
              <a:t>lat</a:t>
            </a:r>
            <a:r>
              <a:rPr lang="en-US" sz="2000"/>
              <a:t> 9.2 cells resist reactivation induced by a panel of LRAs</a:t>
            </a:r>
          </a:p>
          <a:p>
            <a:pPr>
              <a:defRPr/>
            </a:pPr>
            <a:r>
              <a:rPr lang="en-US" sz="2000"/>
              <a:t>correlates  with maintenance of  heterochromatin epigenetic profile </a:t>
            </a:r>
          </a:p>
          <a:p>
            <a:pPr algn="ctr">
              <a:defRPr/>
            </a:pPr>
            <a:endParaRPr lang="en-US" sz="2000"/>
          </a:p>
          <a:p>
            <a:pPr algn="ctr">
              <a:defRPr/>
            </a:pPr>
            <a:endParaRPr lang="en-US" sz="24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833257-F1F9-6F4D-AFF6-BDFB4D679BB7}"/>
              </a:ext>
            </a:extLst>
          </p:cNvPr>
          <p:cNvSpPr/>
          <p:nvPr/>
        </p:nvSpPr>
        <p:spPr>
          <a:xfrm>
            <a:off x="54829" y="3410921"/>
            <a:ext cx="9108834" cy="3409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12EFE5-E78F-434D-AC6F-9F7C28319FB7}"/>
              </a:ext>
            </a:extLst>
          </p:cNvPr>
          <p:cNvSpPr/>
          <p:nvPr/>
        </p:nvSpPr>
        <p:spPr>
          <a:xfrm>
            <a:off x="156550" y="54711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>
                <a:solidFill>
                  <a:schemeClr val="bg1">
                    <a:lumMod val="75000"/>
                  </a:schemeClr>
                </a:solidFill>
              </a:rPr>
              <a:t>Block and Lock using Gene Silencing: IAS 2018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AA9BFA-F82F-9241-921F-B2CE139892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76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8640" y="719801"/>
            <a:ext cx="9180000" cy="152412"/>
          </a:xfrm>
          <a:prstGeom prst="rect">
            <a:avLst/>
          </a:prstGeom>
          <a:solidFill>
            <a:srgbClr val="48484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640" y="0"/>
            <a:ext cx="9180000" cy="7198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80207" y="-46087"/>
            <a:ext cx="64810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"/>
                <a:cs typeface="Arial"/>
              </a:rPr>
              <a:t>Preclinical mouse data in            </a:t>
            </a:r>
            <a:r>
              <a:rPr lang="en-US" sz="2800" b="1" err="1">
                <a:solidFill>
                  <a:schemeClr val="bg1"/>
                </a:solidFill>
                <a:latin typeface="Arial"/>
                <a:cs typeface="Arial"/>
              </a:rPr>
              <a:t>humanised</a:t>
            </a:r>
            <a:r>
              <a:rPr lang="en-US" sz="2800" b="1">
                <a:solidFill>
                  <a:schemeClr val="bg1"/>
                </a:solidFill>
                <a:latin typeface="Arial"/>
                <a:cs typeface="Arial"/>
              </a:rPr>
              <a:t> acute HIV mouse model</a:t>
            </a:r>
          </a:p>
        </p:txBody>
      </p:sp>
      <p:cxnSp>
        <p:nvCxnSpPr>
          <p:cNvPr id="125" name="Straight Connector 124"/>
          <p:cNvCxnSpPr/>
          <p:nvPr/>
        </p:nvCxnSpPr>
        <p:spPr>
          <a:xfrm>
            <a:off x="355600" y="6500814"/>
            <a:ext cx="841692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600" y="908020"/>
            <a:ext cx="5357719" cy="4650523"/>
          </a:xfrm>
          <a:prstGeom prst="rect">
            <a:avLst/>
          </a:prstGeom>
        </p:spPr>
      </p:pic>
      <p:sp>
        <p:nvSpPr>
          <p:cNvPr id="9" name="Text Placeholder 3"/>
          <p:cNvSpPr txBox="1">
            <a:spLocks/>
          </p:cNvSpPr>
          <p:nvPr/>
        </p:nvSpPr>
        <p:spPr>
          <a:xfrm>
            <a:off x="1559306" y="6578396"/>
            <a:ext cx="7006251" cy="2517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Suzuki et al., MTNA 2013; </a:t>
            </a:r>
            <a:r>
              <a:rPr lang="en-US" err="1"/>
              <a:t>Ahlenstiel</a:t>
            </a:r>
            <a:r>
              <a:rPr lang="en-US"/>
              <a:t> </a:t>
            </a:r>
            <a:r>
              <a:rPr lang="en-US" i="1"/>
              <a:t>et al</a:t>
            </a:r>
            <a:r>
              <a:rPr lang="en-US"/>
              <a:t>., Frontiers in Immunology Review 2015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05354" y="1496069"/>
            <a:ext cx="2534520" cy="95410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Susceptible to HIV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13319" y="4016386"/>
            <a:ext cx="2526555" cy="95410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Protected against HIV</a:t>
            </a:r>
          </a:p>
        </p:txBody>
      </p:sp>
      <p:sp>
        <p:nvSpPr>
          <p:cNvPr id="12" name="Text Box 223"/>
          <p:cNvSpPr txBox="1"/>
          <p:nvPr/>
        </p:nvSpPr>
        <p:spPr>
          <a:xfrm>
            <a:off x="602493" y="5624166"/>
            <a:ext cx="7963064" cy="1112449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2400">
                <a:effectLst/>
                <a:latin typeface="+mj-lt"/>
                <a:ea typeface="Calibri" charset="0"/>
              </a:rPr>
              <a:t> </a:t>
            </a:r>
            <a:r>
              <a:rPr lang="en-US" sz="2000">
                <a:effectLst/>
                <a:latin typeface="+mj-lt"/>
                <a:ea typeface="Calibri" charset="0"/>
              </a:rPr>
              <a:t>Reconstitution of SCID-</a:t>
            </a:r>
            <a:r>
              <a:rPr lang="en-US" sz="2000" err="1">
                <a:effectLst/>
                <a:latin typeface="+mj-lt"/>
                <a:ea typeface="Calibri" charset="0"/>
              </a:rPr>
              <a:t>humanised</a:t>
            </a:r>
            <a:r>
              <a:rPr lang="en-US" sz="2000">
                <a:effectLst/>
                <a:latin typeface="+mj-lt"/>
                <a:ea typeface="Calibri" charset="0"/>
              </a:rPr>
              <a:t> mice with </a:t>
            </a:r>
            <a:r>
              <a:rPr lang="en-US" sz="2000" b="1" err="1">
                <a:effectLst/>
                <a:latin typeface="+mj-lt"/>
                <a:ea typeface="Calibri" charset="0"/>
              </a:rPr>
              <a:t>shPromA</a:t>
            </a:r>
            <a:r>
              <a:rPr lang="en-US" sz="2000" b="1">
                <a:effectLst/>
                <a:latin typeface="+mj-lt"/>
                <a:ea typeface="Calibri" charset="0"/>
              </a:rPr>
              <a:t>-transduced PBMC or CD34 stem cells</a:t>
            </a:r>
            <a:r>
              <a:rPr lang="en-US" sz="2000">
                <a:effectLst/>
                <a:latin typeface="+mj-lt"/>
                <a:ea typeface="Calibri" charset="0"/>
              </a:rPr>
              <a:t> suppresses acute HIV-1 infection </a:t>
            </a:r>
          </a:p>
        </p:txBody>
      </p:sp>
    </p:spTree>
    <p:extLst>
      <p:ext uri="{BB962C8B-B14F-4D97-AF65-F5344CB8AC3E}">
        <p14:creationId xmlns:p14="http://schemas.microsoft.com/office/powerpoint/2010/main" val="1875098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355600" y="6500814"/>
            <a:ext cx="841692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F43CC8DF-3186-9342-8782-F3F57A3C1AC8}"/>
              </a:ext>
            </a:extLst>
          </p:cNvPr>
          <p:cNvGrpSpPr/>
          <p:nvPr/>
        </p:nvGrpSpPr>
        <p:grpSpPr>
          <a:xfrm>
            <a:off x="1291993" y="1500022"/>
            <a:ext cx="6599282" cy="3082678"/>
            <a:chOff x="1291993" y="1500022"/>
            <a:chExt cx="6599282" cy="3082678"/>
          </a:xfrm>
        </p:grpSpPr>
        <p:pic>
          <p:nvPicPr>
            <p:cNvPr id="15" name="Picture 14" descr="Macintosh HD:Users:kazuo:Desktop:スクリーンショット（2016-01-29 8.43.15 AM）.png"/>
            <p:cNvPicPr/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291993" y="1844252"/>
              <a:ext cx="6196973" cy="27384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Text Box 42"/>
            <p:cNvSpPr txBox="1"/>
            <p:nvPr/>
          </p:nvSpPr>
          <p:spPr>
            <a:xfrm>
              <a:off x="2084968" y="1519814"/>
              <a:ext cx="1530598" cy="59239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800" b="1" kern="1200">
                  <a:solidFill>
                    <a:srgbClr val="000000"/>
                  </a:solidFill>
                  <a:effectLst/>
                  <a:latin typeface="Calibri" charset="0"/>
                  <a:ea typeface="Calibri" charset="0"/>
                  <a:cs typeface="Times New Roman" charset="0"/>
                </a:rPr>
                <a:t>PBMC</a:t>
              </a:r>
              <a:endParaRPr lang="en-US" sz="1800">
                <a:effectLst/>
                <a:latin typeface="Times New Roman" charset="0"/>
                <a:ea typeface="Calibri" charset="0"/>
              </a:endParaRPr>
            </a:p>
          </p:txBody>
        </p:sp>
        <p:sp>
          <p:nvSpPr>
            <p:cNvPr id="17" name="Text Box 43"/>
            <p:cNvSpPr txBox="1"/>
            <p:nvPr/>
          </p:nvSpPr>
          <p:spPr>
            <a:xfrm>
              <a:off x="4167696" y="1500257"/>
              <a:ext cx="1728995" cy="70223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800" b="1" kern="1200">
                  <a:solidFill>
                    <a:srgbClr val="000000"/>
                  </a:solidFill>
                  <a:effectLst/>
                  <a:latin typeface="Calibri" charset="0"/>
                  <a:ea typeface="Calibri" charset="0"/>
                  <a:cs typeface="Times New Roman" charset="0"/>
                </a:rPr>
                <a:t>Spleen</a:t>
              </a:r>
              <a:endParaRPr lang="en-US" sz="1800">
                <a:effectLst/>
                <a:latin typeface="Times New Roman" charset="0"/>
                <a:ea typeface="Calibri" charset="0"/>
              </a:endParaRPr>
            </a:p>
          </p:txBody>
        </p:sp>
        <p:sp>
          <p:nvSpPr>
            <p:cNvPr id="18" name="Text Box 44"/>
            <p:cNvSpPr txBox="1"/>
            <p:nvPr/>
          </p:nvSpPr>
          <p:spPr>
            <a:xfrm>
              <a:off x="5729588" y="1500022"/>
              <a:ext cx="2161687" cy="5508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800" b="1" kern="1200">
                  <a:solidFill>
                    <a:srgbClr val="000000"/>
                  </a:solidFill>
                  <a:effectLst/>
                  <a:latin typeface="Calibri" charset="0"/>
                  <a:ea typeface="Calibri" charset="0"/>
                  <a:cs typeface="Times New Roman" charset="0"/>
                </a:rPr>
                <a:t>      Bone Marrow</a:t>
              </a:r>
              <a:endParaRPr lang="en-US" sz="1800">
                <a:effectLst/>
                <a:latin typeface="Times New Roman" charset="0"/>
                <a:ea typeface="Calibri" charset="0"/>
              </a:endParaRPr>
            </a:p>
          </p:txBody>
        </p:sp>
      </p:grpSp>
      <p:sp>
        <p:nvSpPr>
          <p:cNvPr id="14" name="Text Box 223"/>
          <p:cNvSpPr txBox="1"/>
          <p:nvPr/>
        </p:nvSpPr>
        <p:spPr>
          <a:xfrm>
            <a:off x="739674" y="4599065"/>
            <a:ext cx="7838707" cy="1853109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>
                <a:effectLst/>
                <a:latin typeface="+mj-lt"/>
                <a:ea typeface="Calibri" charset="0"/>
              </a:rPr>
              <a:t>Reconstitution of SCID-</a:t>
            </a:r>
            <a:r>
              <a:rPr lang="en-US" sz="2000" err="1">
                <a:effectLst/>
                <a:latin typeface="+mj-lt"/>
                <a:ea typeface="Calibri" charset="0"/>
              </a:rPr>
              <a:t>humanised</a:t>
            </a:r>
            <a:r>
              <a:rPr lang="en-US" sz="2000">
                <a:effectLst/>
                <a:latin typeface="+mj-lt"/>
                <a:ea typeface="Calibri" charset="0"/>
              </a:rPr>
              <a:t> mice with </a:t>
            </a:r>
            <a:r>
              <a:rPr lang="en-US" sz="2000" b="1" err="1">
                <a:effectLst/>
                <a:latin typeface="+mj-lt"/>
                <a:ea typeface="Calibri" charset="0"/>
              </a:rPr>
              <a:t>shPromA</a:t>
            </a:r>
            <a:r>
              <a:rPr lang="en-US" sz="2000" b="1">
                <a:effectLst/>
                <a:latin typeface="+mj-lt"/>
                <a:ea typeface="Calibri" charset="0"/>
              </a:rPr>
              <a:t>-transduced CD34</a:t>
            </a:r>
            <a:r>
              <a:rPr lang="en-US" sz="2000" b="1" baseline="30000">
                <a:effectLst/>
                <a:latin typeface="+mj-lt"/>
                <a:ea typeface="Calibri" charset="0"/>
              </a:rPr>
              <a:t>+</a:t>
            </a:r>
            <a:r>
              <a:rPr lang="en-US" sz="2000" b="1">
                <a:effectLst/>
                <a:latin typeface="+mj-lt"/>
                <a:ea typeface="Calibri" charset="0"/>
              </a:rPr>
              <a:t>HSC</a:t>
            </a:r>
            <a:r>
              <a:rPr lang="en-US" sz="2000">
                <a:effectLst/>
                <a:latin typeface="+mj-lt"/>
                <a:ea typeface="Calibri" charset="0"/>
              </a:rPr>
              <a:t> suppressed acute HIV-1 infection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>
                <a:latin typeface="+mj-lt"/>
                <a:ea typeface="Calibri" charset="0"/>
              </a:rPr>
              <a:t>Similar results with </a:t>
            </a:r>
            <a:r>
              <a:rPr lang="en-US" sz="2000">
                <a:ea typeface="Calibri" charset="0"/>
              </a:rPr>
              <a:t>SCID-</a:t>
            </a:r>
            <a:r>
              <a:rPr lang="en-US" sz="2000" err="1">
                <a:ea typeface="Calibri" charset="0"/>
              </a:rPr>
              <a:t>humanised</a:t>
            </a:r>
            <a:r>
              <a:rPr lang="en-US" sz="2000">
                <a:ea typeface="Calibri" charset="0"/>
              </a:rPr>
              <a:t> mice </a:t>
            </a:r>
            <a:r>
              <a:rPr lang="en-US" sz="2000" err="1">
                <a:ea typeface="Calibri" charset="0"/>
              </a:rPr>
              <a:t>reconstitued</a:t>
            </a:r>
            <a:r>
              <a:rPr lang="en-US" sz="2000">
                <a:ea typeface="Calibri" charset="0"/>
              </a:rPr>
              <a:t>  with </a:t>
            </a:r>
            <a:r>
              <a:rPr lang="en-US" sz="2000" b="1" err="1">
                <a:ea typeface="Calibri" charset="0"/>
              </a:rPr>
              <a:t>shPromA</a:t>
            </a:r>
            <a:r>
              <a:rPr lang="en-US" sz="2000" b="1">
                <a:ea typeface="Calibri" charset="0"/>
              </a:rPr>
              <a:t>-transduced</a:t>
            </a:r>
            <a:r>
              <a:rPr lang="en-US" sz="2000">
                <a:latin typeface="+mj-lt"/>
                <a:ea typeface="Calibri" charset="0"/>
              </a:rPr>
              <a:t> PBMC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>
                <a:effectLst/>
                <a:latin typeface="+mj-lt"/>
                <a:ea typeface="Calibri" charset="0"/>
              </a:rPr>
              <a:t>Degree of suppression correlates with degree of expression of siRNA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F19583-6944-DD49-B873-817B662DF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687" y="535305"/>
            <a:ext cx="8085584" cy="799297"/>
          </a:xfrm>
        </p:spPr>
        <p:txBody>
          <a:bodyPr/>
          <a:lstStyle/>
          <a:p>
            <a:pPr algn="ctr"/>
            <a:r>
              <a:rPr lang="en-US" sz="2800" b="0">
                <a:cs typeface="Arial"/>
              </a:rPr>
              <a:t>Preclinical mouse data in </a:t>
            </a:r>
            <a:r>
              <a:rPr lang="en-US" sz="2800" b="0" err="1">
                <a:cs typeface="Arial"/>
              </a:rPr>
              <a:t>humanised</a:t>
            </a:r>
            <a:r>
              <a:rPr lang="en-US" sz="2800" b="0">
                <a:cs typeface="Arial"/>
              </a:rPr>
              <a:t> acute HIV mouse model</a:t>
            </a:r>
            <a:br>
              <a:rPr lang="en-US" sz="2800" b="0">
                <a:solidFill>
                  <a:schemeClr val="bg1"/>
                </a:solidFill>
                <a:cs typeface="Arial"/>
              </a:rPr>
            </a:br>
            <a:endParaRPr lang="en-US" sz="2800" b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A3D964-6B84-FE45-9896-0709D6565D4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Tsukamoto, </a:t>
            </a:r>
            <a:r>
              <a:rPr lang="en-US" err="1"/>
              <a:t>Kariya</a:t>
            </a:r>
            <a:r>
              <a:rPr lang="en-AU"/>
              <a:t> , Okada, Suzuki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D64322-21B0-8E43-9D96-6A198650683E}"/>
              </a:ext>
            </a:extLst>
          </p:cNvPr>
          <p:cNvSpPr/>
          <p:nvPr/>
        </p:nvSpPr>
        <p:spPr>
          <a:xfrm>
            <a:off x="0" y="0"/>
            <a:ext cx="63083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>
                <a:solidFill>
                  <a:schemeClr val="bg1">
                    <a:lumMod val="75000"/>
                  </a:schemeClr>
                </a:solidFill>
              </a:rPr>
              <a:t>Block and Lock using Gene Silencing: IAS 2018</a:t>
            </a:r>
          </a:p>
        </p:txBody>
      </p:sp>
    </p:spTree>
    <p:extLst>
      <p:ext uri="{BB962C8B-B14F-4D97-AF65-F5344CB8AC3E}">
        <p14:creationId xmlns:p14="http://schemas.microsoft.com/office/powerpoint/2010/main" val="2822237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latin typeface="Arial" charset="0"/>
              </a:rPr>
              <a:t>Where is the Reservoir?</a:t>
            </a:r>
            <a:br>
              <a:rPr lang="en-US" altLang="x-none">
                <a:latin typeface="Arial" charset="0"/>
              </a:rPr>
            </a:br>
            <a:endParaRPr lang="en-US"/>
          </a:p>
        </p:txBody>
      </p:sp>
      <p:sp>
        <p:nvSpPr>
          <p:cNvPr id="18" name="Subtitle 2"/>
          <p:cNvSpPr txBox="1">
            <a:spLocks/>
          </p:cNvSpPr>
          <p:nvPr/>
        </p:nvSpPr>
        <p:spPr bwMode="auto">
          <a:xfrm>
            <a:off x="219869" y="1074738"/>
            <a:ext cx="7772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x-none" sz="2400" b="1" kern="0">
                <a:latin typeface="Arial" charset="0"/>
              </a:rPr>
              <a:t>Cellular reservoirs</a:t>
            </a:r>
          </a:p>
        </p:txBody>
      </p:sp>
      <p:sp>
        <p:nvSpPr>
          <p:cNvPr id="19" name="Content Placeholder 3"/>
          <p:cNvSpPr txBox="1">
            <a:spLocks/>
          </p:cNvSpPr>
          <p:nvPr/>
        </p:nvSpPr>
        <p:spPr bwMode="auto">
          <a:xfrm>
            <a:off x="241300" y="1577975"/>
            <a:ext cx="4752975" cy="470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x-none" sz="2400" kern="0"/>
              <a:t>T cells: all CD4+ T cells </a:t>
            </a:r>
          </a:p>
          <a:p>
            <a:pPr lvl="1"/>
            <a:r>
              <a:rPr lang="en-US" altLang="x-none" sz="2000" kern="0"/>
              <a:t>varying contribution of subsets</a:t>
            </a:r>
          </a:p>
          <a:p>
            <a:pPr lvl="1"/>
            <a:r>
              <a:rPr lang="en-US" altLang="x-none" sz="2000" kern="0"/>
              <a:t>Memory: Central &gt; Transitional</a:t>
            </a:r>
          </a:p>
          <a:p>
            <a:pPr lvl="2"/>
            <a:r>
              <a:rPr lang="en-US" altLang="x-none" sz="1600" kern="0"/>
              <a:t>Effector Memory cells</a:t>
            </a:r>
          </a:p>
          <a:p>
            <a:pPr lvl="2"/>
            <a:r>
              <a:rPr lang="en-US" altLang="x-none" sz="1600" kern="0"/>
              <a:t>Stem Memory cells,  small reservoir, but persist</a:t>
            </a:r>
          </a:p>
          <a:p>
            <a:pPr lvl="2"/>
            <a:r>
              <a:rPr lang="en-US" altLang="x-none" sz="1600" kern="0"/>
              <a:t>Follicular T helper cells (</a:t>
            </a:r>
            <a:r>
              <a:rPr lang="en-US" altLang="x-none" sz="1600" kern="0" err="1"/>
              <a:t>Tfh</a:t>
            </a:r>
            <a:r>
              <a:rPr lang="en-US" altLang="x-none" sz="1600" kern="0"/>
              <a:t>) in lymph nodes</a:t>
            </a:r>
          </a:p>
          <a:p>
            <a:pPr lvl="1"/>
            <a:r>
              <a:rPr lang="en-US" altLang="x-none" sz="2000" kern="0"/>
              <a:t>Naïve: smaller contribution</a:t>
            </a:r>
          </a:p>
          <a:p>
            <a:r>
              <a:rPr lang="en-US" altLang="x-none" sz="2000" kern="0"/>
              <a:t>these cells are </a:t>
            </a:r>
            <a:r>
              <a:rPr lang="en-US" altLang="x-none" sz="2000" b="1" kern="0"/>
              <a:t>resting</a:t>
            </a:r>
            <a:r>
              <a:rPr lang="en-US" altLang="x-none" sz="2000" kern="0"/>
              <a:t> not activated</a:t>
            </a:r>
            <a:endParaRPr lang="en-US" altLang="x-none" sz="2400" kern="0"/>
          </a:p>
          <a:p>
            <a:r>
              <a:rPr lang="en-US" altLang="x-none" sz="2400" kern="0"/>
              <a:t>Monocytes/macrophages &amp; DC</a:t>
            </a:r>
          </a:p>
          <a:p>
            <a:pPr>
              <a:buFontTx/>
              <a:buNone/>
            </a:pPr>
            <a:r>
              <a:rPr lang="en-US" altLang="x-none" sz="2400" b="1" kern="0"/>
              <a:t>Tissue reservoirs</a:t>
            </a:r>
          </a:p>
          <a:p>
            <a:pPr lvl="1">
              <a:lnSpc>
                <a:spcPct val="80000"/>
              </a:lnSpc>
            </a:pPr>
            <a:r>
              <a:rPr lang="en-US" altLang="x-none" sz="2000" kern="0"/>
              <a:t>Brain: Microglia, Astrocytes</a:t>
            </a:r>
          </a:p>
          <a:p>
            <a:pPr lvl="1">
              <a:lnSpc>
                <a:spcPct val="80000"/>
              </a:lnSpc>
            </a:pPr>
            <a:r>
              <a:rPr lang="en-US" altLang="x-none" sz="2000" kern="0"/>
              <a:t>Gut/Genitourinary tracts</a:t>
            </a:r>
          </a:p>
          <a:p>
            <a:pPr lvl="2"/>
            <a:endParaRPr lang="en-US" altLang="x-none" sz="2000" kern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274" y="1320800"/>
            <a:ext cx="4149725" cy="495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1"/>
          <p:cNvSpPr txBox="1">
            <a:spLocks noChangeArrowheads="1"/>
          </p:cNvSpPr>
          <p:nvPr/>
        </p:nvSpPr>
        <p:spPr bwMode="auto">
          <a:xfrm>
            <a:off x="7226300" y="6550025"/>
            <a:ext cx="15319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r>
              <a:rPr lang="en-US" altLang="x-none" sz="1400"/>
              <a:t>Stevenson, 2008</a:t>
            </a:r>
          </a:p>
        </p:txBody>
      </p:sp>
      <p:sp>
        <p:nvSpPr>
          <p:cNvPr id="8" name="Rectangle 7"/>
          <p:cNvSpPr/>
          <p:nvPr/>
        </p:nvSpPr>
        <p:spPr>
          <a:xfrm>
            <a:off x="101600" y="70526"/>
            <a:ext cx="5905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>
                <a:solidFill>
                  <a:schemeClr val="bg1">
                    <a:lumMod val="75000"/>
                  </a:schemeClr>
                </a:solidFill>
              </a:rPr>
              <a:t>Block and Lock using Gene Silencing: IAS 2018</a:t>
            </a:r>
          </a:p>
        </p:txBody>
      </p:sp>
    </p:spTree>
    <p:extLst>
      <p:ext uri="{BB962C8B-B14F-4D97-AF65-F5344CB8AC3E}">
        <p14:creationId xmlns:p14="http://schemas.microsoft.com/office/powerpoint/2010/main" val="2614562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E1C80A-2FA5-4340-89DD-918098BFC0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85F23-470B-B540-9492-8220B9E90E81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56854" y="1432394"/>
            <a:ext cx="8804953" cy="4629652"/>
          </a:xfrm>
        </p:spPr>
        <p:txBody>
          <a:bodyPr/>
          <a:lstStyle/>
          <a:p>
            <a:pPr marL="457200" indent="-457200">
              <a:buFont typeface="Arial" charset="0"/>
              <a:buChar char="•"/>
            </a:pPr>
            <a:r>
              <a:rPr lang="en-US" sz="2000" b="0"/>
              <a:t>Manipulation of the reservoir requires delivery of genes into resting T cells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000" b="0"/>
              <a:t>Resting T cells have low endocytosis and do not carry VSV-g receptor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b="0"/>
              <a:t> Highly challenging:</a:t>
            </a:r>
          </a:p>
          <a:p>
            <a:pPr marL="1200150" lvl="1" indent="-457200">
              <a:buFont typeface="Arial" charset="0"/>
              <a:buChar char="•"/>
            </a:pPr>
            <a:r>
              <a:rPr lang="en-US" sz="1800" b="0"/>
              <a:t>VSV-g </a:t>
            </a:r>
            <a:r>
              <a:rPr lang="en-US" sz="1800" b="0" err="1"/>
              <a:t>pseudotyped</a:t>
            </a:r>
            <a:r>
              <a:rPr lang="en-US" sz="1800" b="0"/>
              <a:t> retroviral delivery is limited, needs activation of cells or ways of avoiding viral restriction factors</a:t>
            </a:r>
          </a:p>
          <a:p>
            <a:pPr marL="1200150" lvl="1" indent="-457200">
              <a:buFont typeface="Arial" charset="0"/>
              <a:buChar char="•"/>
            </a:pPr>
            <a:r>
              <a:rPr lang="en-US" sz="1800"/>
              <a:t>must be done </a:t>
            </a:r>
            <a:r>
              <a:rPr lang="en-US" sz="1800" i="1"/>
              <a:t>ex vivo,  </a:t>
            </a:r>
            <a:r>
              <a:rPr lang="en-US" sz="1800"/>
              <a:t>complex expensive GMP procedures</a:t>
            </a:r>
          </a:p>
          <a:p>
            <a:pPr marL="1200150" lvl="1" indent="-457200">
              <a:buFont typeface="Arial" charset="0"/>
              <a:buChar char="•"/>
            </a:pPr>
            <a:r>
              <a:rPr lang="en-US" sz="1800"/>
              <a:t>needs to deliver gene therapy to cells without  clear marker of their being latently infected</a:t>
            </a:r>
          </a:p>
          <a:p>
            <a:pPr marL="1200150" lvl="1" indent="-457200">
              <a:buFont typeface="Arial" charset="0"/>
              <a:buChar char="•"/>
            </a:pPr>
            <a:r>
              <a:rPr lang="en-US" sz="1800"/>
              <a:t>n</a:t>
            </a:r>
            <a:r>
              <a:rPr lang="en-US" sz="1800" b="0"/>
              <a:t>eed to access small, difficult to access and find reservoir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000"/>
              <a:t>Potential solutions</a:t>
            </a:r>
            <a:r>
              <a:rPr lang="en-US" sz="2000" b="0"/>
              <a:t>:</a:t>
            </a:r>
          </a:p>
          <a:p>
            <a:pPr marL="1200150" lvl="1" indent="-457200">
              <a:buFont typeface="Arial" charset="0"/>
              <a:buChar char="•"/>
            </a:pPr>
            <a:r>
              <a:rPr lang="en-US" sz="1800"/>
              <a:t>Retroviral delivery: build new retrovirus expressing broadly tropic HIV-1 gp120 instead of VSV-g and HIV-2/SIV </a:t>
            </a:r>
            <a:r>
              <a:rPr lang="en-US" sz="1800" err="1"/>
              <a:t>Vpx</a:t>
            </a:r>
            <a:endParaRPr lang="en-US" sz="1800"/>
          </a:p>
          <a:p>
            <a:pPr marL="1200150" lvl="1" indent="-457200">
              <a:buFont typeface="Arial" charset="0"/>
              <a:buChar char="•"/>
            </a:pPr>
            <a:r>
              <a:rPr lang="en-US" sz="1800" b="0"/>
              <a:t>Use nanoparticles</a:t>
            </a:r>
          </a:p>
          <a:p>
            <a:pPr marL="1600200" lvl="2" indent="-457200">
              <a:buFont typeface="Arial" charset="0"/>
              <a:buChar char="•"/>
            </a:pPr>
            <a:r>
              <a:rPr lang="en-US" sz="1800"/>
              <a:t>allows multiplexing</a:t>
            </a:r>
          </a:p>
          <a:p>
            <a:pPr marL="1600200" lvl="2" indent="-457200">
              <a:buFont typeface="Arial" charset="0"/>
              <a:buChar char="•"/>
            </a:pPr>
            <a:r>
              <a:rPr lang="en-US" sz="1800"/>
              <a:t>m</a:t>
            </a:r>
            <a:r>
              <a:rPr lang="en-US" sz="1800" b="0"/>
              <a:t>ay allow </a:t>
            </a:r>
            <a:r>
              <a:rPr lang="en-US" sz="1800" b="0" i="1"/>
              <a:t>in vivo </a:t>
            </a:r>
            <a:r>
              <a:rPr lang="en-US" sz="1800" b="0"/>
              <a:t>rather than </a:t>
            </a:r>
            <a:r>
              <a:rPr lang="en-US" sz="1800" b="0" i="1"/>
              <a:t>ex vivo</a:t>
            </a:r>
            <a:r>
              <a:rPr lang="en-US" sz="1800" i="1"/>
              <a:t> </a:t>
            </a:r>
            <a:r>
              <a:rPr lang="en-US" sz="1800"/>
              <a:t>treatment, with bulk synthesis</a:t>
            </a:r>
          </a:p>
          <a:p>
            <a:pPr marL="1600200" lvl="2" indent="-457200">
              <a:buFont typeface="Arial" charset="0"/>
              <a:buChar char="•"/>
            </a:pPr>
            <a:r>
              <a:rPr lang="en-US" sz="1800"/>
              <a:t>potentially better</a:t>
            </a:r>
            <a:r>
              <a:rPr lang="en-US" sz="1800" b="0"/>
              <a:t> safety profile</a:t>
            </a:r>
          </a:p>
          <a:p>
            <a:pPr marL="1200150" lvl="1" indent="-457200">
              <a:buFont typeface="Arial" charset="0"/>
              <a:buChar char="•"/>
            </a:pPr>
            <a:endParaRPr lang="en-US" sz="2000" b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Nanoparticle delivery of HIV gene therapy: 2018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381" y="480237"/>
            <a:ext cx="90956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Arial"/>
                <a:cs typeface="Arial"/>
              </a:rPr>
              <a:t>Gene therapy in HIV infection requires </a:t>
            </a:r>
            <a:r>
              <a:rPr lang="en-US" sz="2800" b="1" err="1">
                <a:latin typeface="Arial"/>
                <a:cs typeface="Arial"/>
              </a:rPr>
              <a:t>effcient</a:t>
            </a:r>
            <a:r>
              <a:rPr lang="en-US" sz="2800" b="1">
                <a:latin typeface="Arial"/>
                <a:cs typeface="Arial"/>
              </a:rPr>
              <a:t> delivery to the reservoir</a:t>
            </a:r>
          </a:p>
        </p:txBody>
      </p:sp>
    </p:spTree>
    <p:extLst>
      <p:ext uri="{BB962C8B-B14F-4D97-AF65-F5344CB8AC3E}">
        <p14:creationId xmlns:p14="http://schemas.microsoft.com/office/powerpoint/2010/main" val="1547941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7969" y="579055"/>
            <a:ext cx="8085584" cy="411328"/>
          </a:xfrm>
        </p:spPr>
        <p:txBody>
          <a:bodyPr/>
          <a:lstStyle/>
          <a:p>
            <a:r>
              <a:rPr lang="en-US"/>
              <a:t>Lentivirus targeting Resting CD4⁺ T Cells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051F6D5-278A-7449-82C0-334D592D0FA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7141" y="1255677"/>
            <a:ext cx="8086412" cy="4982264"/>
          </a:xfrm>
        </p:spPr>
        <p:txBody>
          <a:bodyPr/>
          <a:lstStyle/>
          <a:p>
            <a:pPr lvl="0" defTabSz="914400"/>
            <a:r>
              <a:rPr lang="en-US" sz="2800">
                <a:solidFill>
                  <a:srgbClr val="BE9D5A"/>
                </a:solidFill>
              </a:rPr>
              <a:t>Lead Envelope</a:t>
            </a:r>
          </a:p>
          <a:p>
            <a:pPr lvl="0" defTabSz="914400"/>
            <a:endParaRPr lang="en-US" sz="2800">
              <a:solidFill>
                <a:srgbClr val="BE9D5A"/>
              </a:solidFill>
            </a:endParaRPr>
          </a:p>
          <a:p>
            <a:pPr lvl="0" indent="-180000">
              <a:buFont typeface="Arial"/>
              <a:buChar char="•"/>
              <a:defRPr/>
            </a:pPr>
            <a:r>
              <a:rPr lang="en-US" sz="2200" b="0">
                <a:solidFill>
                  <a:srgbClr val="000000"/>
                </a:solidFill>
              </a:rPr>
              <a:t>Lentiviral (HIV-1/B)</a:t>
            </a:r>
          </a:p>
          <a:p>
            <a:pPr>
              <a:defRPr/>
            </a:pPr>
            <a:endParaRPr lang="en-US" sz="2200" b="0">
              <a:solidFill>
                <a:srgbClr val="000000"/>
              </a:solidFill>
            </a:endParaRPr>
          </a:p>
          <a:p>
            <a:pPr marL="179388" indent="-179388">
              <a:buFont typeface="Arial"/>
              <a:buChar char="•"/>
              <a:defRPr/>
            </a:pPr>
            <a:r>
              <a:rPr lang="en-US" sz="2200" b="0">
                <a:solidFill>
                  <a:srgbClr val="000000"/>
                </a:solidFill>
              </a:rPr>
              <a:t>Dual-Tropic</a:t>
            </a:r>
          </a:p>
          <a:p>
            <a:pPr marL="179388" indent="-179388">
              <a:buFont typeface="Arial"/>
              <a:buChar char="•"/>
              <a:defRPr/>
            </a:pPr>
            <a:endParaRPr lang="en-US" sz="2200" b="0">
              <a:solidFill>
                <a:srgbClr val="000000"/>
              </a:solidFill>
            </a:endParaRPr>
          </a:p>
          <a:p>
            <a:pPr marL="179388" indent="-179388">
              <a:buFont typeface="Arial"/>
              <a:buChar char="•"/>
              <a:defRPr/>
            </a:pPr>
            <a:r>
              <a:rPr lang="en-US" sz="2200" b="0">
                <a:solidFill>
                  <a:srgbClr val="000000"/>
                </a:solidFill>
              </a:rPr>
              <a:t>Low-CD4 Dependence</a:t>
            </a:r>
          </a:p>
          <a:p>
            <a:pPr marL="179388" indent="-179388">
              <a:buFont typeface="Arial"/>
              <a:buChar char="•"/>
              <a:defRPr/>
            </a:pPr>
            <a:endParaRPr lang="en-US" sz="2200" b="0">
              <a:solidFill>
                <a:srgbClr val="000000"/>
              </a:solidFill>
            </a:endParaRPr>
          </a:p>
          <a:p>
            <a:pPr marL="179388" indent="-179388">
              <a:buFont typeface="Arial"/>
              <a:buChar char="•"/>
              <a:defRPr/>
            </a:pPr>
            <a:r>
              <a:rPr lang="en-US" sz="2200" b="0">
                <a:solidFill>
                  <a:srgbClr val="000000"/>
                </a:solidFill>
              </a:rPr>
              <a:t>Very efficient vector delivery</a:t>
            </a:r>
          </a:p>
          <a:p>
            <a:pPr>
              <a:defRPr/>
            </a:pPr>
            <a:r>
              <a:rPr lang="en-US" sz="2200" b="0">
                <a:solidFill>
                  <a:srgbClr val="000000"/>
                </a:solidFill>
              </a:rPr>
              <a:t> to  a range of Resting T cells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0D204F-D97A-0846-A472-8EA4EA39EB7A}"/>
              </a:ext>
            </a:extLst>
          </p:cNvPr>
          <p:cNvSpPr txBox="1"/>
          <p:nvPr/>
        </p:nvSpPr>
        <p:spPr>
          <a:xfrm>
            <a:off x="8130574" y="6106519"/>
            <a:ext cx="909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n=8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0A1DD99-82FD-FA4D-B94D-7A202245F05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>
                <a:solidFill>
                  <a:schemeClr val="bg1">
                    <a:lumMod val="75000"/>
                  </a:schemeClr>
                </a:solidFill>
              </a:rPr>
              <a:t>Block and Lock using Gene Silencing: IAS 2018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9E6F9F-0814-3C4B-AC78-AA1D128A256E}"/>
              </a:ext>
            </a:extLst>
          </p:cNvPr>
          <p:cNvSpPr txBox="1"/>
          <p:nvPr/>
        </p:nvSpPr>
        <p:spPr>
          <a:xfrm>
            <a:off x="4906894" y="6545771"/>
            <a:ext cx="39039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Wong and </a:t>
            </a:r>
            <a:r>
              <a:rPr lang="en-US" sz="1600" err="1"/>
              <a:t>Turville</a:t>
            </a:r>
            <a:r>
              <a:rPr lang="en-US" sz="1600"/>
              <a:t>, Abstract # TUAA0205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35BD17-79D8-8841-AFFE-7A820352DC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5420" y="1705510"/>
            <a:ext cx="4715135" cy="393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43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33DA27A-6720-2143-A6A4-647084C562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Wong and </a:t>
            </a:r>
            <a:r>
              <a:rPr lang="en-US" err="1"/>
              <a:t>Turville</a:t>
            </a:r>
            <a:r>
              <a:rPr lang="en-US"/>
              <a:t>, Abstract # TUAA0205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 defTabSz="914400"/>
            <a:endParaRPr lang="en-US" sz="2800">
              <a:solidFill>
                <a:srgbClr val="BE9D5A"/>
              </a:solidFill>
            </a:endParaRPr>
          </a:p>
          <a:p>
            <a:pPr lvl="0">
              <a:defRPr/>
            </a:pPr>
            <a:endParaRPr lang="en-US" sz="1600" b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err="1"/>
              <a:t>Vpx</a:t>
            </a:r>
            <a:r>
              <a:rPr lang="en-US" sz="2800"/>
              <a:t> Improves Transduction Outcomes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85F23-470B-B540-9492-8220B9E90E81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z="1400">
                <a:solidFill>
                  <a:schemeClr val="bg1">
                    <a:lumMod val="75000"/>
                  </a:schemeClr>
                </a:solidFill>
              </a:rPr>
              <a:t>Block and Lock using Gene Silencing: IAS 2018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D0C4E4-BD9F-B840-AE85-E72F7ADA0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H="1" flipV="1">
            <a:off x="0" y="1441644"/>
            <a:ext cx="4339387" cy="340237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AA18B31-2586-734C-B052-BEB67E2FB813}"/>
              </a:ext>
            </a:extLst>
          </p:cNvPr>
          <p:cNvSpPr txBox="1"/>
          <p:nvPr/>
        </p:nvSpPr>
        <p:spPr>
          <a:xfrm>
            <a:off x="2847125" y="4284977"/>
            <a:ext cx="909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n=3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0FB07B5-A93E-BB47-838D-7E9253CF9844}"/>
              </a:ext>
            </a:extLst>
          </p:cNvPr>
          <p:cNvSpPr/>
          <p:nvPr/>
        </p:nvSpPr>
        <p:spPr>
          <a:xfrm>
            <a:off x="1772912" y="5037612"/>
            <a:ext cx="60488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err="1"/>
              <a:t>Vpx</a:t>
            </a:r>
            <a:r>
              <a:rPr lang="en-US" sz="1800"/>
              <a:t> from different HIV-2/SIV strains have different transduction efficiencies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/>
              <a:t>Certain </a:t>
            </a:r>
            <a:r>
              <a:rPr lang="en-US" sz="1800" err="1"/>
              <a:t>Vpx</a:t>
            </a:r>
            <a:r>
              <a:rPr lang="en-US" sz="1800"/>
              <a:t> sequences improve </a:t>
            </a:r>
            <a:r>
              <a:rPr lang="en-US" sz="1800">
                <a:solidFill>
                  <a:srgbClr val="FF0000"/>
                </a:solidFill>
              </a:rPr>
              <a:t>transduction of both resting T cells and Macrophages</a:t>
            </a:r>
            <a:r>
              <a:rPr lang="en-US" sz="1800"/>
              <a:t> to a similar extent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5BC307-283E-5441-9C6C-62029B34DE00}"/>
              </a:ext>
            </a:extLst>
          </p:cNvPr>
          <p:cNvSpPr txBox="1"/>
          <p:nvPr/>
        </p:nvSpPr>
        <p:spPr>
          <a:xfrm>
            <a:off x="8065240" y="4350125"/>
            <a:ext cx="751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n=5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228DED3-4210-8D47-888E-1AB63D2157FE}"/>
              </a:ext>
            </a:extLst>
          </p:cNvPr>
          <p:cNvSpPr/>
          <p:nvPr/>
        </p:nvSpPr>
        <p:spPr bwMode="auto">
          <a:xfrm>
            <a:off x="823636" y="1213757"/>
            <a:ext cx="101038" cy="312023"/>
          </a:xfrm>
          <a:prstGeom prst="rect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ヒラギノ角ゴ Pro W3" pitchFamily="-65" charset="-128"/>
              <a:cs typeface="ヒラギノ角ゴ Pro W3" pitchFamily="-65" charset="-128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B8E33EE-3BC4-BA44-9D0E-267EC609DDC6}"/>
              </a:ext>
            </a:extLst>
          </p:cNvPr>
          <p:cNvSpPr/>
          <p:nvPr/>
        </p:nvSpPr>
        <p:spPr bwMode="auto">
          <a:xfrm>
            <a:off x="823636" y="1677489"/>
            <a:ext cx="101038" cy="312023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ヒラギノ角ゴ Pro W3" pitchFamily="-65" charset="-128"/>
              <a:cs typeface="ヒラギノ角ゴ Pro W3" pitchFamily="-65" charset="-12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9A9BE8C-4BE4-BE44-BB9A-779B122553B6}"/>
              </a:ext>
            </a:extLst>
          </p:cNvPr>
          <p:cNvSpPr txBox="1"/>
          <p:nvPr/>
        </p:nvSpPr>
        <p:spPr>
          <a:xfrm>
            <a:off x="990120" y="1200094"/>
            <a:ext cx="10262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No </a:t>
            </a:r>
            <a:r>
              <a:rPr lang="en-US" sz="2000" err="1"/>
              <a:t>Vpx</a:t>
            </a:r>
            <a:endParaRPr lang="en-US" sz="20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D40D461-261E-7146-B597-87C2D841027A}"/>
              </a:ext>
            </a:extLst>
          </p:cNvPr>
          <p:cNvSpPr txBox="1"/>
          <p:nvPr/>
        </p:nvSpPr>
        <p:spPr>
          <a:xfrm>
            <a:off x="1075721" y="1654126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err="1"/>
              <a:t>Vpx</a:t>
            </a:r>
            <a:endParaRPr lang="en-US" sz="200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3D6EABA-C5F6-1946-A14B-58C51B1548C4}"/>
              </a:ext>
            </a:extLst>
          </p:cNvPr>
          <p:cNvGrpSpPr/>
          <p:nvPr/>
        </p:nvGrpSpPr>
        <p:grpSpPr>
          <a:xfrm>
            <a:off x="3369924" y="1227502"/>
            <a:ext cx="5071221" cy="3112314"/>
            <a:chOff x="913189" y="1229149"/>
            <a:chExt cx="7317623" cy="5047200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D2BAF80-DB33-B24E-9866-F043252DA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3189" y="1229149"/>
              <a:ext cx="7317623" cy="5047200"/>
            </a:xfrm>
            <a:prstGeom prst="rect">
              <a:avLst/>
            </a:prstGeom>
          </p:spPr>
        </p:pic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50CB8439-067C-B846-907F-AC104EB7D1AA}"/>
                </a:ext>
              </a:extLst>
            </p:cNvPr>
            <p:cNvSpPr/>
            <p:nvPr/>
          </p:nvSpPr>
          <p:spPr bwMode="auto">
            <a:xfrm>
              <a:off x="3284718" y="2558603"/>
              <a:ext cx="203984" cy="2953332"/>
            </a:xfrm>
            <a:prstGeom prst="roundRect">
              <a:avLst/>
            </a:prstGeom>
            <a:solidFill>
              <a:schemeClr val="bg2">
                <a:lumMod val="60000"/>
                <a:lumOff val="40000"/>
                <a:alpha val="37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ヒラギノ角ゴ Pro W3" pitchFamily="-65" charset="-128"/>
                <a:cs typeface="ヒラギノ角ゴ Pro W3" pitchFamily="-65" charset="-128"/>
              </a:endParaRP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99F0C107-BB0E-9C42-8733-3BEA452FA993}"/>
                </a:ext>
              </a:extLst>
            </p:cNvPr>
            <p:cNvSpPr/>
            <p:nvPr/>
          </p:nvSpPr>
          <p:spPr bwMode="auto">
            <a:xfrm>
              <a:off x="1282700" y="4254500"/>
              <a:ext cx="1524000" cy="1422400"/>
            </a:xfrm>
            <a:prstGeom prst="roundRect">
              <a:avLst/>
            </a:prstGeom>
            <a:solidFill>
              <a:srgbClr val="8CE2A9">
                <a:alpha val="50196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ヒラギノ角ゴ Pro W3" pitchFamily="-65" charset="-128"/>
                <a:cs typeface="ヒラギノ角ゴ Pro W3" pitchFamily="-65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07669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85F23-470B-B540-9492-8220B9E90E81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328167" y="90454"/>
            <a:ext cx="6311153" cy="240537"/>
          </a:xfrm>
        </p:spPr>
        <p:txBody>
          <a:bodyPr/>
          <a:lstStyle/>
          <a:p>
            <a:r>
              <a:rPr lang="en-US" sz="1600">
                <a:solidFill>
                  <a:schemeClr val="bg1">
                    <a:lumMod val="75000"/>
                  </a:schemeClr>
                </a:solidFill>
              </a:rPr>
              <a:t>Block and Lock using Gene Silencing: IAS 2018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381" y="588756"/>
            <a:ext cx="7252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Arial"/>
                <a:cs typeface="Arial"/>
              </a:rPr>
              <a:t>Nanoparticle preparation- Layer by layer</a:t>
            </a:r>
          </a:p>
        </p:txBody>
      </p:sp>
      <p:sp>
        <p:nvSpPr>
          <p:cNvPr id="8" name="Textfeld 13"/>
          <p:cNvSpPr txBox="1"/>
          <p:nvPr/>
        </p:nvSpPr>
        <p:spPr>
          <a:xfrm>
            <a:off x="73781" y="1111976"/>
            <a:ext cx="907021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300"/>
              </a:spcAft>
              <a:buFont typeface="Arial" charset="0"/>
              <a:buChar char="•"/>
            </a:pPr>
            <a:r>
              <a:rPr lang="en-AU" sz="2000"/>
              <a:t> Layer by Layer (</a:t>
            </a:r>
            <a:r>
              <a:rPr lang="en-AU" sz="2000" err="1"/>
              <a:t>LbL</a:t>
            </a:r>
            <a:r>
              <a:rPr lang="en-AU" sz="2000"/>
              <a:t>) built around 900 nm silica particle </a:t>
            </a:r>
            <a:r>
              <a:rPr lang="en-AU" sz="1400"/>
              <a:t>(electrostatic interactions)</a:t>
            </a:r>
            <a:endParaRPr lang="en-AU" sz="1200"/>
          </a:p>
          <a:p>
            <a:pPr marL="457200" indent="-457200">
              <a:spcAft>
                <a:spcPts val="300"/>
              </a:spcAft>
              <a:buFont typeface="Arial" charset="0"/>
              <a:buChar char="•"/>
            </a:pPr>
            <a:r>
              <a:rPr lang="en-AU" sz="2000"/>
              <a:t>Layer 1-3-5-7: Poly-4-styrene sulfonate (-</a:t>
            </a:r>
            <a:r>
              <a:rPr lang="en-AU" sz="2000" err="1"/>
              <a:t>ve</a:t>
            </a:r>
            <a:r>
              <a:rPr lang="en-AU" sz="2000"/>
              <a:t> charge) </a:t>
            </a:r>
            <a:endParaRPr lang="en-AU" sz="1200"/>
          </a:p>
          <a:p>
            <a:pPr marL="457200" indent="-457200">
              <a:spcAft>
                <a:spcPts val="300"/>
              </a:spcAft>
              <a:buFont typeface="Arial" charset="0"/>
              <a:buChar char="•"/>
            </a:pPr>
            <a:r>
              <a:rPr lang="en-AU" sz="2000"/>
              <a:t>Layer 2-4-6-8: Poly-L-Arginine (</a:t>
            </a:r>
            <a:r>
              <a:rPr lang="en-AU" sz="2000" err="1"/>
              <a:t>PLArg</a:t>
            </a:r>
            <a:r>
              <a:rPr lang="en-AU" sz="2000"/>
              <a:t>) (+</a:t>
            </a:r>
            <a:r>
              <a:rPr lang="en-AU" sz="2000" err="1"/>
              <a:t>ve</a:t>
            </a:r>
            <a:r>
              <a:rPr lang="en-AU" sz="2000"/>
              <a:t> charge) </a:t>
            </a:r>
            <a:endParaRPr lang="en-AU" sz="1200"/>
          </a:p>
          <a:p>
            <a:pPr marL="457200" indent="-457200">
              <a:spcAft>
                <a:spcPts val="300"/>
              </a:spcAft>
              <a:buFont typeface="Arial" charset="0"/>
              <a:buChar char="•"/>
            </a:pPr>
            <a:r>
              <a:rPr lang="en-AU" sz="2000"/>
              <a:t>Negatively charged siRNA adsorbed to </a:t>
            </a:r>
            <a:r>
              <a:rPr lang="en-AU" sz="2000" err="1"/>
              <a:t>PLArg</a:t>
            </a:r>
            <a:endParaRPr lang="en-AU" sz="1200"/>
          </a:p>
          <a:p>
            <a:pPr marL="457200" indent="-457200">
              <a:spcAft>
                <a:spcPts val="300"/>
              </a:spcAft>
              <a:buFont typeface="Arial" charset="0"/>
              <a:buChar char="•"/>
            </a:pPr>
            <a:r>
              <a:rPr lang="en-AU" sz="2000"/>
              <a:t>Arginine provides cell penetration properties </a:t>
            </a:r>
          </a:p>
        </p:txBody>
      </p:sp>
      <p:sp>
        <p:nvSpPr>
          <p:cNvPr id="9" name="Rechteck 17"/>
          <p:cNvSpPr/>
          <p:nvPr/>
        </p:nvSpPr>
        <p:spPr>
          <a:xfrm>
            <a:off x="3263900" y="6525343"/>
            <a:ext cx="58800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err="1"/>
              <a:t>Björnmalm</a:t>
            </a:r>
            <a:r>
              <a:rPr lang="en-US" sz="1200"/>
              <a:t>  et al. </a:t>
            </a:r>
            <a:r>
              <a:rPr lang="en-US" sz="1200" i="1" err="1"/>
              <a:t>Nanoengineering</a:t>
            </a:r>
            <a:r>
              <a:rPr lang="en-US" sz="1200" i="1"/>
              <a:t> Particles through Template Assembly (2016)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D5995ED-C742-2844-9584-27BE0752C1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157" r="266"/>
          <a:stretch/>
        </p:blipFill>
        <p:spPr>
          <a:xfrm>
            <a:off x="328167" y="2897080"/>
            <a:ext cx="7926833" cy="35756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98500" y="6185332"/>
            <a:ext cx="6622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core 		  capsule           cap with siRNA	         tem</a:t>
            </a:r>
          </a:p>
        </p:txBody>
      </p:sp>
    </p:spTree>
    <p:extLst>
      <p:ext uri="{BB962C8B-B14F-4D97-AF65-F5344CB8AC3E}">
        <p14:creationId xmlns:p14="http://schemas.microsoft.com/office/powerpoint/2010/main" val="15332679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Resting CD4+ T cells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85F23-470B-B540-9492-8220B9E90E81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z="1600">
                <a:solidFill>
                  <a:schemeClr val="bg1">
                    <a:lumMod val="75000"/>
                  </a:schemeClr>
                </a:solidFill>
              </a:rPr>
              <a:t>Block and Lock using Gene Silencing: IAS 2018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223517" y="2897437"/>
            <a:ext cx="802383" cy="74259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493223" y="2727949"/>
            <a:ext cx="196134" cy="16740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099" y="1684743"/>
            <a:ext cx="1505363" cy="14821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043" y="1684743"/>
            <a:ext cx="1505363" cy="14821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43" y="1684743"/>
            <a:ext cx="1505363" cy="148211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154" y="1684743"/>
            <a:ext cx="1505363" cy="148211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17133" y="1336529"/>
            <a:ext cx="9573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err="1">
                <a:solidFill>
                  <a:srgbClr val="2A4DFF"/>
                </a:solidFill>
              </a:rPr>
              <a:t>NucBlue</a:t>
            </a:r>
            <a:endParaRPr lang="en-US" sz="1600">
              <a:solidFill>
                <a:srgbClr val="2A4D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25623" y="1336529"/>
            <a:ext cx="9589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err="1">
                <a:solidFill>
                  <a:srgbClr val="FF0000"/>
                </a:solidFill>
              </a:rPr>
              <a:t>siPromA</a:t>
            </a: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00644" y="1336529"/>
            <a:ext cx="15519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00B050"/>
                </a:solidFill>
              </a:rPr>
              <a:t>HIV-1</a:t>
            </a:r>
            <a:r>
              <a:rPr lang="en-US" sz="1600" baseline="-25000">
                <a:solidFill>
                  <a:srgbClr val="00B050"/>
                </a:solidFill>
              </a:rPr>
              <a:t>NL4.3</a:t>
            </a:r>
            <a:r>
              <a:rPr lang="en-US" sz="1600">
                <a:solidFill>
                  <a:srgbClr val="00B050"/>
                </a:solidFill>
              </a:rPr>
              <a:t>-GFP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04490" y="1343279"/>
            <a:ext cx="8803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Merged</a:t>
            </a:r>
          </a:p>
        </p:txBody>
      </p:sp>
      <p:sp>
        <p:nvSpPr>
          <p:cNvPr id="22" name="TextBox 21"/>
          <p:cNvSpPr txBox="1"/>
          <p:nvPr/>
        </p:nvSpPr>
        <p:spPr>
          <a:xfrm rot="16200000">
            <a:off x="-256216" y="2229935"/>
            <a:ext cx="985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err="1"/>
              <a:t>siPromA</a:t>
            </a:r>
            <a:endParaRPr lang="en-US" b="1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-521205" y="4324597"/>
            <a:ext cx="1333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err="1"/>
              <a:t>siScrambled</a:t>
            </a:r>
            <a:endParaRPr lang="en-US" b="1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6"/>
          <a:srcRect t="12909" r="28861"/>
          <a:stretch/>
        </p:blipFill>
        <p:spPr>
          <a:xfrm>
            <a:off x="6224718" y="1670489"/>
            <a:ext cx="2980002" cy="181271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/>
          <a:srcRect l="70358" t="16225" r="-1774" b="55530"/>
          <a:stretch/>
        </p:blipFill>
        <p:spPr>
          <a:xfrm>
            <a:off x="6496574" y="5625002"/>
            <a:ext cx="2397870" cy="96310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099" y="3734406"/>
            <a:ext cx="1505363" cy="148211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043" y="3734406"/>
            <a:ext cx="1505363" cy="148211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43" y="3734406"/>
            <a:ext cx="1505363" cy="148211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154" y="3734406"/>
            <a:ext cx="1505363" cy="148211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2"/>
          <a:srcRect r="38766"/>
          <a:stretch/>
        </p:blipFill>
        <p:spPr>
          <a:xfrm>
            <a:off x="6209151" y="3591213"/>
            <a:ext cx="2621430" cy="192774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084859" y="1138777"/>
            <a:ext cx="31448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/>
              <a:t>Arbitrary Line Intensity Profile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78172" y="1519877"/>
            <a:ext cx="16244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err="1"/>
              <a:t>siPromA</a:t>
            </a:r>
            <a:endParaRPr lang="en-US" sz="1800"/>
          </a:p>
        </p:txBody>
      </p:sp>
      <p:sp>
        <p:nvSpPr>
          <p:cNvPr id="33" name="TextBox 32"/>
          <p:cNvSpPr txBox="1"/>
          <p:nvPr/>
        </p:nvSpPr>
        <p:spPr>
          <a:xfrm>
            <a:off x="6707869" y="3588324"/>
            <a:ext cx="19292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err="1"/>
              <a:t>siScrambled</a:t>
            </a:r>
            <a:endParaRPr lang="en-US" sz="1800"/>
          </a:p>
        </p:txBody>
      </p:sp>
      <p:cxnSp>
        <p:nvCxnSpPr>
          <p:cNvPr id="34" name="Straight Connector 33"/>
          <p:cNvCxnSpPr/>
          <p:nvPr/>
        </p:nvCxnSpPr>
        <p:spPr>
          <a:xfrm>
            <a:off x="355600" y="6588108"/>
            <a:ext cx="841692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45772" y="5415395"/>
            <a:ext cx="6496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000" err="1">
                <a:solidFill>
                  <a:srgbClr val="FF0000"/>
                </a:solidFill>
              </a:rPr>
              <a:t>siPromA</a:t>
            </a:r>
            <a:r>
              <a:rPr lang="en-US" sz="2000"/>
              <a:t> delivered to </a:t>
            </a:r>
            <a:r>
              <a:rPr lang="en-US" sz="2000">
                <a:solidFill>
                  <a:srgbClr val="23318D"/>
                </a:solidFill>
              </a:rPr>
              <a:t>nucleus</a:t>
            </a:r>
            <a:r>
              <a:rPr lang="en-US" sz="2000"/>
              <a:t> to 15% of </a:t>
            </a:r>
            <a:r>
              <a:rPr lang="en-US" sz="2000">
                <a:solidFill>
                  <a:schemeClr val="accent6"/>
                </a:solidFill>
              </a:rPr>
              <a:t>HIV-1 infected</a:t>
            </a:r>
            <a:r>
              <a:rPr lang="en-US" sz="2000"/>
              <a:t>   </a:t>
            </a:r>
            <a:r>
              <a:rPr lang="en-US" sz="2000" b="1">
                <a:solidFill>
                  <a:srgbClr val="23318D"/>
                </a:solidFill>
              </a:rPr>
              <a:t>resting CD4+ T cells </a:t>
            </a:r>
            <a:r>
              <a:rPr lang="en-US" sz="2000"/>
              <a:t>using </a:t>
            </a:r>
            <a:r>
              <a:rPr lang="en-US" sz="2000" err="1"/>
              <a:t>untargetted</a:t>
            </a:r>
            <a:r>
              <a:rPr lang="en-US" sz="2000"/>
              <a:t> NP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2393108" y="2089322"/>
            <a:ext cx="196134" cy="16740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448366" y="2096579"/>
            <a:ext cx="196134" cy="16740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91290" y="6579587"/>
            <a:ext cx="7006251" cy="220426"/>
          </a:xfrm>
        </p:spPr>
        <p:txBody>
          <a:bodyPr/>
          <a:lstStyle/>
          <a:p>
            <a:pPr marL="457200" indent="-457200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/>
              <a:t>Klemm, </a:t>
            </a:r>
            <a:r>
              <a:rPr lang="en-US" err="1"/>
              <a:t>Ahlenstiel</a:t>
            </a:r>
            <a:r>
              <a:rPr lang="en-US"/>
              <a:t>,</a:t>
            </a:r>
            <a:r>
              <a:rPr lang="en-GB"/>
              <a:t> </a:t>
            </a:r>
            <a:r>
              <a:rPr lang="en-GB" err="1"/>
              <a:t>Czuba</a:t>
            </a:r>
            <a:r>
              <a:rPr lang="en-GB" baseline="30000"/>
              <a:t>,,</a:t>
            </a:r>
            <a:r>
              <a:rPr lang="en-US"/>
              <a:t>Cortez-Jugo</a:t>
            </a:r>
            <a:r>
              <a:rPr lang="en-GB"/>
              <a:t>,</a:t>
            </a:r>
            <a:r>
              <a:rPr lang="en-US"/>
              <a:t>Caruso </a:t>
            </a:r>
          </a:p>
        </p:txBody>
      </p:sp>
    </p:spTree>
    <p:extLst>
      <p:ext uri="{BB962C8B-B14F-4D97-AF65-F5344CB8AC3E}">
        <p14:creationId xmlns:p14="http://schemas.microsoft.com/office/powerpoint/2010/main" val="2078162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1126B1-4B53-E546-A7EC-5664EBB5F9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86DFD5-3532-064F-A45C-A29DEB3CE79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0" dirty="0"/>
          </a:p>
          <a:p>
            <a:r>
              <a:rPr lang="en-US" sz="2400" dirty="0"/>
              <a:t>Conflicts of interest</a:t>
            </a:r>
            <a:endParaRPr lang="en-US" sz="2400" b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dirty="0"/>
              <a:t>Inventor on patents regarding Promoter targeted siRNAs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dirty="0" err="1"/>
              <a:t>Calimmune</a:t>
            </a:r>
            <a:r>
              <a:rPr lang="en-US" sz="2400" b="0" dirty="0"/>
              <a:t> /CSL has provided one of the retroviral backbones for delivery and expression of </a:t>
            </a:r>
            <a:r>
              <a:rPr lang="en-US" sz="2400" b="0" dirty="0" err="1"/>
              <a:t>sh</a:t>
            </a:r>
            <a:r>
              <a:rPr lang="en-US" sz="2400" b="0" dirty="0"/>
              <a:t>/siRNAs used in the SCID Hu Mouse experiments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0" dirty="0"/>
          </a:p>
          <a:p>
            <a:r>
              <a:rPr lang="en-US" sz="2400" dirty="0"/>
              <a:t>Acknowledgments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/>
              <a:t>Patients from whom the primary viral isolates have been </a:t>
            </a:r>
            <a:r>
              <a:rPr lang="en-US" sz="2400" b="0" dirty="0" err="1"/>
              <a:t>characterised</a:t>
            </a:r>
            <a:r>
              <a:rPr lang="en-US" sz="2400" b="0" dirty="0"/>
              <a:t> that provide the </a:t>
            </a:r>
            <a:r>
              <a:rPr lang="en-US" sz="2400" b="0" dirty="0" err="1"/>
              <a:t>Env</a:t>
            </a:r>
            <a:r>
              <a:rPr lang="en-US" sz="2400" b="0" dirty="0"/>
              <a:t> and </a:t>
            </a:r>
            <a:r>
              <a:rPr lang="en-US" sz="2400" b="0" dirty="0" err="1"/>
              <a:t>Vpx</a:t>
            </a:r>
            <a:r>
              <a:rPr lang="en-US" sz="2400" b="0"/>
              <a:t> constructs </a:t>
            </a:r>
            <a:r>
              <a:rPr lang="en-US" sz="2400" b="0" dirty="0"/>
              <a:t>that are detailed in the second half of the talk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CFEA34F-861D-9244-8C6E-4EAACAC2C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BF813570-3F69-3D42-8D57-11C1CF8C645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72284" y="107355"/>
            <a:ext cx="6311153" cy="240537"/>
          </a:xfrm>
        </p:spPr>
        <p:txBody>
          <a:bodyPr/>
          <a:lstStyle/>
          <a:p>
            <a:r>
              <a:rPr lang="en-US"/>
              <a:t>Block and Lock using Gene Silencing: IAS 2018</a:t>
            </a:r>
          </a:p>
        </p:txBody>
      </p:sp>
    </p:spTree>
    <p:extLst>
      <p:ext uri="{BB962C8B-B14F-4D97-AF65-F5344CB8AC3E}">
        <p14:creationId xmlns:p14="http://schemas.microsoft.com/office/powerpoint/2010/main" val="1894914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55167" y="1093489"/>
            <a:ext cx="8390554" cy="5093752"/>
          </a:xfrm>
        </p:spPr>
        <p:txBody>
          <a:bodyPr/>
          <a:lstStyle/>
          <a:p>
            <a:pPr marL="457200" indent="-457200">
              <a:buFont typeface="Arial" charset="0"/>
              <a:buChar char="•"/>
            </a:pPr>
            <a:r>
              <a:rPr lang="en-US" sz="2400" b="0" dirty="0" err="1"/>
              <a:t>si</a:t>
            </a:r>
            <a:r>
              <a:rPr lang="en-US" sz="2400" b="0" dirty="0"/>
              <a:t>/</a:t>
            </a:r>
            <a:r>
              <a:rPr lang="en-US" sz="2400" b="0" dirty="0" err="1"/>
              <a:t>shRNAs</a:t>
            </a:r>
            <a:r>
              <a:rPr lang="en-US" sz="2400" b="0" dirty="0"/>
              <a:t> targeting conserved regions of the HIV-1 promoter induce prolonged, profound &amp; specific silencing</a:t>
            </a:r>
          </a:p>
          <a:p>
            <a:pPr marL="1085850" lvl="1" indent="-342900"/>
            <a:r>
              <a:rPr lang="en-US" sz="2000" b="0" dirty="0"/>
              <a:t>in a range of cell types </a:t>
            </a:r>
          </a:p>
          <a:p>
            <a:pPr marL="1600200" lvl="2" indent="-457200">
              <a:buFont typeface="Arial" charset="0"/>
              <a:buChar char="•"/>
            </a:pPr>
            <a:r>
              <a:rPr lang="en-US" sz="1600" dirty="0"/>
              <a:t>T cells</a:t>
            </a:r>
          </a:p>
          <a:p>
            <a:pPr marL="1600200" lvl="2" indent="-457200">
              <a:buFont typeface="Arial" charset="0"/>
              <a:buChar char="•"/>
            </a:pPr>
            <a:r>
              <a:rPr lang="en-US" sz="1600" b="0" dirty="0"/>
              <a:t>MDM</a:t>
            </a:r>
          </a:p>
          <a:p>
            <a:pPr marL="1600200" lvl="2" indent="-457200">
              <a:buFont typeface="Arial" charset="0"/>
              <a:buChar char="•"/>
            </a:pPr>
            <a:r>
              <a:rPr lang="en-US" sz="1600" dirty="0"/>
              <a:t>Astrocytes</a:t>
            </a:r>
            <a:endParaRPr lang="en-US" sz="2000" b="0" dirty="0"/>
          </a:p>
          <a:p>
            <a:pPr lvl="1" indent="0">
              <a:buNone/>
            </a:pPr>
            <a:r>
              <a:rPr lang="en-US" sz="2000" dirty="0"/>
              <a:t>-	   i</a:t>
            </a:r>
            <a:r>
              <a:rPr lang="en-US" sz="2000" b="0" dirty="0"/>
              <a:t>nduced latency is resistant to T cell activation: </a:t>
            </a:r>
            <a:r>
              <a:rPr lang="en-US" sz="2000" b="0" dirty="0" err="1"/>
              <a:t>Superlatency</a:t>
            </a:r>
            <a:r>
              <a:rPr lang="en-US" sz="2000" b="0" dirty="0"/>
              <a:t> 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b="0" dirty="0"/>
              <a:t>Any gene cargo needs to to be efficiently delivered to the  reservoir especially resting T cells </a:t>
            </a:r>
          </a:p>
          <a:p>
            <a:pPr marL="778950" lvl="2" indent="-342900"/>
            <a:r>
              <a:rPr lang="en-US" sz="1600" b="0" dirty="0"/>
              <a:t>existing approaches are inefficient:</a:t>
            </a:r>
            <a:r>
              <a:rPr lang="en-US" sz="1600" dirty="0"/>
              <a:t> we have chosen to Modify The Vector, Not The Cell</a:t>
            </a:r>
            <a:endParaRPr lang="en-US" sz="1600" b="0" dirty="0"/>
          </a:p>
          <a:p>
            <a:pPr marL="778950" lvl="2" indent="-342900">
              <a:defRPr/>
            </a:pPr>
            <a:r>
              <a:rPr lang="en-US" sz="1600" dirty="0"/>
              <a:t>Promising results from </a:t>
            </a:r>
          </a:p>
          <a:p>
            <a:pPr marL="1236150" lvl="3" indent="-342900">
              <a:defRPr/>
            </a:pPr>
            <a:r>
              <a:rPr lang="en-US" sz="1600" dirty="0"/>
              <a:t>engineered retrovirus carrying specific </a:t>
            </a:r>
            <a:r>
              <a:rPr lang="en-US" sz="1600" i="1" dirty="0" err="1"/>
              <a:t>env</a:t>
            </a:r>
            <a:r>
              <a:rPr lang="en-US" sz="1600" dirty="0"/>
              <a:t> (</a:t>
            </a:r>
            <a:r>
              <a:rPr lang="en-US" sz="1600" dirty="0">
                <a:solidFill>
                  <a:srgbClr val="000000"/>
                </a:solidFill>
              </a:rPr>
              <a:t>&gt;80% of untouched CD4⁺ T cells) </a:t>
            </a:r>
            <a:r>
              <a:rPr lang="en-US" sz="1600" dirty="0"/>
              <a:t>and </a:t>
            </a:r>
            <a:r>
              <a:rPr lang="en-US" sz="1600" dirty="0" err="1"/>
              <a:t>Vpx</a:t>
            </a:r>
            <a:r>
              <a:rPr lang="en-US" sz="1600" dirty="0"/>
              <a:t>, </a:t>
            </a:r>
            <a:r>
              <a:rPr lang="en-US" sz="1600" dirty="0">
                <a:solidFill>
                  <a:srgbClr val="000000"/>
                </a:solidFill>
              </a:rPr>
              <a:t>40%+ transduction efficiencies observed using lower MOI for transduction (MOI=0.04, important for upscaling)</a:t>
            </a:r>
            <a:endParaRPr lang="en-US" sz="1600" dirty="0"/>
          </a:p>
          <a:p>
            <a:pPr marL="1236150" lvl="3" indent="-342900"/>
            <a:r>
              <a:rPr lang="en-US" sz="1600" b="0" dirty="0"/>
              <a:t>LBL Nanoparticles: may have advantages for siRNA multiplexing and use for direct  </a:t>
            </a:r>
            <a:r>
              <a:rPr lang="en-US" sz="1600" b="0" i="1" dirty="0"/>
              <a:t>in vivo </a:t>
            </a:r>
            <a:r>
              <a:rPr lang="en-US" sz="1600" b="0" dirty="0"/>
              <a:t>delivery</a:t>
            </a:r>
          </a:p>
          <a:p>
            <a:pPr marL="457200" indent="-457200">
              <a:buFont typeface="Arial" charset="0"/>
              <a:buChar char="•"/>
            </a:pPr>
            <a:endParaRPr lang="en-US" sz="2400" b="0" dirty="0"/>
          </a:p>
          <a:p>
            <a:pPr marL="457200" indent="-457200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</a:t>
            </a:r>
            <a:br>
              <a:rPr lang="en-US"/>
            </a:b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85F23-470B-B540-9492-8220B9E90E81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226764" y="107354"/>
            <a:ext cx="6311153" cy="240537"/>
          </a:xfrm>
        </p:spPr>
        <p:txBody>
          <a:bodyPr/>
          <a:lstStyle/>
          <a:p>
            <a:r>
              <a:rPr lang="en-US" sz="1600">
                <a:solidFill>
                  <a:schemeClr val="bg1">
                    <a:lumMod val="75000"/>
                  </a:schemeClr>
                </a:solidFill>
              </a:rPr>
              <a:t>Block and Lock using Gene Silencing: IAS 2018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FF6339-2730-9743-8E41-1D8FEB2EAC8E}"/>
              </a:ext>
            </a:extLst>
          </p:cNvPr>
          <p:cNvSpPr txBox="1"/>
          <p:nvPr/>
        </p:nvSpPr>
        <p:spPr>
          <a:xfrm>
            <a:off x="0" y="1866957"/>
            <a:ext cx="151836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BLOCK</a:t>
            </a:r>
          </a:p>
          <a:p>
            <a:endParaRPr lang="en-US" b="1" i="1" dirty="0">
              <a:solidFill>
                <a:srgbClr val="FF0000"/>
              </a:solidFill>
            </a:endParaRPr>
          </a:p>
          <a:p>
            <a:endParaRPr lang="en-US" b="1" i="1" dirty="0">
              <a:solidFill>
                <a:srgbClr val="FF0000"/>
              </a:solidFill>
            </a:endParaRPr>
          </a:p>
          <a:p>
            <a:r>
              <a:rPr lang="en-US" b="1" i="1" dirty="0">
                <a:solidFill>
                  <a:srgbClr val="FF0000"/>
                </a:solidFill>
              </a:rPr>
              <a:t>LOCK</a:t>
            </a:r>
          </a:p>
          <a:p>
            <a:endParaRPr lang="en-US" b="1" i="1" dirty="0">
              <a:solidFill>
                <a:srgbClr val="FF0000"/>
              </a:solidFill>
            </a:endParaRPr>
          </a:p>
          <a:p>
            <a:endParaRPr lang="en-US" b="1" i="1" dirty="0">
              <a:solidFill>
                <a:srgbClr val="FF0000"/>
              </a:solidFill>
            </a:endParaRPr>
          </a:p>
          <a:p>
            <a:endParaRPr lang="en-US" b="1" i="1" dirty="0">
              <a:solidFill>
                <a:srgbClr val="FF0000"/>
              </a:solidFill>
            </a:endParaRPr>
          </a:p>
          <a:p>
            <a:endParaRPr lang="en-US" b="1" i="1" dirty="0">
              <a:solidFill>
                <a:srgbClr val="FF0000"/>
              </a:solidFill>
            </a:endParaRPr>
          </a:p>
          <a:p>
            <a:endParaRPr lang="en-US" b="1" i="1" dirty="0">
              <a:solidFill>
                <a:srgbClr val="FF0000"/>
              </a:solidFill>
            </a:endParaRPr>
          </a:p>
          <a:p>
            <a:r>
              <a:rPr lang="en-US" b="1" i="1" dirty="0">
                <a:solidFill>
                  <a:srgbClr val="FF0000"/>
                </a:solidFill>
              </a:rPr>
              <a:t>DELIVER</a:t>
            </a:r>
          </a:p>
        </p:txBody>
      </p:sp>
    </p:spTree>
    <p:extLst>
      <p:ext uri="{BB962C8B-B14F-4D97-AF65-F5344CB8AC3E}">
        <p14:creationId xmlns:p14="http://schemas.microsoft.com/office/powerpoint/2010/main" val="3432843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37317" y="1060471"/>
            <a:ext cx="3737359" cy="5368974"/>
          </a:xfrm>
        </p:spPr>
        <p:txBody>
          <a:bodyPr/>
          <a:lstStyle/>
          <a:p>
            <a:pPr marL="457200" lvl="0" indent="-457200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/>
              <a:t>Kirby Institute, UNSW</a:t>
            </a:r>
          </a:p>
          <a:p>
            <a:pPr marL="457200" lvl="0" indent="-457200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/>
              <a:t>	</a:t>
            </a:r>
            <a:r>
              <a:rPr lang="en-US" sz="1600"/>
              <a:t>Vera Klemm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600" b="0"/>
              <a:t>	</a:t>
            </a:r>
            <a:r>
              <a:rPr lang="en-US" sz="1600"/>
              <a:t>Chantelle </a:t>
            </a:r>
            <a:r>
              <a:rPr lang="en-US" sz="1600" err="1"/>
              <a:t>Ahlenstiel</a:t>
            </a:r>
            <a:endParaRPr lang="en-US" sz="1600"/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600"/>
              <a:t>	Christina </a:t>
            </a:r>
            <a:r>
              <a:rPr lang="en-US" sz="1600" err="1"/>
              <a:t>Fitcher</a:t>
            </a:r>
            <a:endParaRPr lang="en-US" sz="1600"/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600" b="0"/>
              <a:t>	</a:t>
            </a:r>
            <a:r>
              <a:rPr lang="en-US" sz="1600"/>
              <a:t>Scott Ledger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600" b="0"/>
              <a:t>	</a:t>
            </a:r>
            <a:r>
              <a:rPr lang="en-US" sz="1600"/>
              <a:t>Kazuo Suzuki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600"/>
              <a:t>	Andrew Wong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600"/>
              <a:t>	</a:t>
            </a:r>
            <a:r>
              <a:rPr lang="en-US" sz="1600">
                <a:latin typeface="+mj-lt"/>
              </a:rPr>
              <a:t>Stuart </a:t>
            </a:r>
            <a:r>
              <a:rPr lang="en-US" sz="1600" err="1">
                <a:latin typeface="+mj-lt"/>
              </a:rPr>
              <a:t>Turville</a:t>
            </a:r>
            <a:endParaRPr lang="en-US" sz="1600">
              <a:latin typeface="+mj-lt"/>
            </a:endParaRPr>
          </a:p>
          <a:p>
            <a:r>
              <a:rPr lang="en-US" sz="1600" b="0">
                <a:latin typeface="+mj-lt"/>
                <a:ea typeface="Helvetica Neue" charset="0"/>
                <a:cs typeface="Helvetica Neue" charset="0"/>
              </a:rPr>
              <a:t>	</a:t>
            </a:r>
            <a:r>
              <a:rPr lang="en-US" sz="1600" b="0" err="1">
                <a:latin typeface="+mj-lt"/>
                <a:ea typeface="Helvetica Neue" charset="0"/>
                <a:cs typeface="Helvetica Neue" charset="0"/>
              </a:rPr>
              <a:t>Anupriya</a:t>
            </a:r>
            <a:r>
              <a:rPr lang="en-US" sz="1600" b="0">
                <a:latin typeface="+mj-lt"/>
                <a:ea typeface="Helvetica Neue" charset="0"/>
                <a:cs typeface="Helvetica Neue" charset="0"/>
              </a:rPr>
              <a:t> Aggarwal</a:t>
            </a:r>
          </a:p>
          <a:p>
            <a:r>
              <a:rPr lang="en-US" sz="1600" b="0">
                <a:latin typeface="+mj-lt"/>
                <a:ea typeface="Helvetica Neue" charset="0"/>
                <a:cs typeface="Helvetica Neue" charset="0"/>
              </a:rPr>
              <a:t>	Bailey Hao</a:t>
            </a:r>
          </a:p>
          <a:p>
            <a:r>
              <a:rPr lang="en-US" sz="1600" b="0">
                <a:latin typeface="+mj-lt"/>
                <a:ea typeface="Helvetica Neue" charset="0"/>
                <a:cs typeface="Helvetica Neue" charset="0"/>
              </a:rPr>
              <a:t>	Hugh McRae</a:t>
            </a:r>
          </a:p>
          <a:p>
            <a:r>
              <a:rPr lang="en-US" sz="1600" b="0">
                <a:latin typeface="+mj-lt"/>
                <a:ea typeface="Helvetica Neue" charset="0"/>
                <a:cs typeface="Helvetica Neue" charset="0"/>
              </a:rPr>
              <a:t>	</a:t>
            </a:r>
            <a:r>
              <a:rPr lang="en-US" sz="1600" b="0" err="1">
                <a:latin typeface="+mj-lt"/>
                <a:ea typeface="Helvetica Neue" charset="0"/>
                <a:cs typeface="Helvetica Neue" charset="0"/>
              </a:rPr>
              <a:t>Orvin</a:t>
            </a:r>
            <a:r>
              <a:rPr lang="en-US" sz="1600" b="0">
                <a:latin typeface="+mj-lt"/>
                <a:ea typeface="Helvetica Neue" charset="0"/>
                <a:cs typeface="Helvetica Neue" charset="0"/>
              </a:rPr>
              <a:t> </a:t>
            </a:r>
            <a:r>
              <a:rPr lang="en-US" sz="1600" b="0" err="1">
                <a:latin typeface="+mj-lt"/>
                <a:ea typeface="Helvetica Neue" charset="0"/>
                <a:cs typeface="Helvetica Neue" charset="0"/>
              </a:rPr>
              <a:t>Atthi</a:t>
            </a:r>
            <a:endParaRPr lang="en-US" sz="1050">
              <a:latin typeface="+mj-lt"/>
            </a:endParaRPr>
          </a:p>
          <a:p>
            <a:pPr>
              <a:spcBef>
                <a:spcPts val="280"/>
              </a:spcBef>
            </a:pPr>
            <a:r>
              <a:rPr lang="en-US" sz="1800">
                <a:latin typeface="Helvetica Neue" charset="0"/>
                <a:ea typeface="Helvetica Neue" charset="0"/>
                <a:cs typeface="Helvetica Neue" charset="0"/>
              </a:rPr>
              <a:t>T. H. Chan School of Public Health, Harvard University</a:t>
            </a:r>
          </a:p>
          <a:p>
            <a:pPr>
              <a:spcBef>
                <a:spcPts val="280"/>
              </a:spcBef>
            </a:pPr>
            <a:r>
              <a:rPr lang="en-US" sz="1800" b="0">
                <a:latin typeface="Helvetica Neue" charset="0"/>
                <a:ea typeface="Helvetica Neue" charset="0"/>
                <a:cs typeface="Helvetica Neue" charset="0"/>
              </a:rPr>
              <a:t>	</a:t>
            </a:r>
            <a:r>
              <a:rPr lang="en-US" sz="1600" b="0">
                <a:latin typeface="Helvetica Neue" charset="0"/>
                <a:ea typeface="Helvetica Neue" charset="0"/>
                <a:cs typeface="Helvetica Neue" charset="0"/>
              </a:rPr>
              <a:t>Phyllis </a:t>
            </a:r>
            <a:r>
              <a:rPr lang="en-US" sz="1600" b="0" err="1">
                <a:latin typeface="Helvetica Neue" charset="0"/>
                <a:ea typeface="Helvetica Neue" charset="0"/>
                <a:cs typeface="Helvetica Neue" charset="0"/>
              </a:rPr>
              <a:t>Kanki</a:t>
            </a:r>
            <a:endParaRPr lang="en-US" sz="1600" b="0">
              <a:latin typeface="Helvetica Neue" charset="0"/>
              <a:ea typeface="Helvetica Neue" charset="0"/>
              <a:cs typeface="Helvetica Neue" charset="0"/>
            </a:endParaRPr>
          </a:p>
          <a:p>
            <a:pPr>
              <a:spcBef>
                <a:spcPts val="280"/>
              </a:spcBef>
            </a:pPr>
            <a:r>
              <a:rPr lang="en-US" sz="1600" b="0">
                <a:latin typeface="Helvetica Neue" charset="0"/>
                <a:ea typeface="Helvetica Neue" charset="0"/>
                <a:cs typeface="Helvetica Neue" charset="0"/>
              </a:rPr>
              <a:t>	Donald Hamel</a:t>
            </a:r>
          </a:p>
          <a:p>
            <a:pPr>
              <a:spcBef>
                <a:spcPts val="280"/>
              </a:spcBef>
            </a:pPr>
            <a:r>
              <a:rPr lang="en-US" sz="1600" b="0">
                <a:latin typeface="Helvetica Neue" charset="0"/>
                <a:ea typeface="Helvetica Neue" charset="0"/>
                <a:cs typeface="Helvetica Neue" charset="0"/>
              </a:rPr>
              <a:t>	Bobby Brooke Herrera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2000"/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/>
              <a:t> 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/>
              <a:t>		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Acknowledgements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85F23-470B-B540-9492-8220B9E90E81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226764" y="107354"/>
            <a:ext cx="6311153" cy="240537"/>
          </a:xfrm>
        </p:spPr>
        <p:txBody>
          <a:bodyPr/>
          <a:lstStyle/>
          <a:p>
            <a:r>
              <a:rPr lang="en-US" sz="1600">
                <a:solidFill>
                  <a:schemeClr val="bg1">
                    <a:lumMod val="75000"/>
                  </a:schemeClr>
                </a:solidFill>
              </a:rPr>
              <a:t>Block and Lock using Gene Silencing: IAS 2018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997614" y="1091293"/>
            <a:ext cx="3737359" cy="2474920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latin typeface="+mj-lt"/>
              </a:rPr>
              <a:t>Chemical Engineering,</a:t>
            </a:r>
          </a:p>
          <a:p>
            <a:pPr marL="457200" indent="-457200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kern="0">
                <a:latin typeface="+mj-lt"/>
              </a:rPr>
              <a:t>Melbourne University</a:t>
            </a:r>
          </a:p>
          <a:p>
            <a:pPr marL="457200" indent="-457200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>
                <a:latin typeface="+mj-lt"/>
              </a:rPr>
              <a:t>	</a:t>
            </a:r>
            <a:r>
              <a:rPr lang="en-GB" sz="1600" err="1">
                <a:latin typeface="+mj-lt"/>
              </a:rPr>
              <a:t>Ewa</a:t>
            </a:r>
            <a:r>
              <a:rPr lang="en-GB" sz="1600">
                <a:latin typeface="+mj-lt"/>
              </a:rPr>
              <a:t> </a:t>
            </a:r>
            <a:r>
              <a:rPr lang="en-GB" sz="1600" err="1">
                <a:latin typeface="+mj-lt"/>
              </a:rPr>
              <a:t>Czuba</a:t>
            </a:r>
            <a:r>
              <a:rPr lang="en-GB" sz="1600" baseline="30000">
                <a:latin typeface="+mj-lt"/>
              </a:rPr>
              <a:t>,</a:t>
            </a:r>
            <a:r>
              <a:rPr lang="en-GB" sz="1600">
                <a:latin typeface="+mj-lt"/>
              </a:rPr>
              <a:t> </a:t>
            </a:r>
          </a:p>
          <a:p>
            <a:pPr marL="457200" indent="-457200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GB" sz="1600">
                <a:latin typeface="+mj-lt"/>
              </a:rPr>
              <a:t>	Christina </a:t>
            </a:r>
            <a:r>
              <a:rPr lang="en-US" sz="1600">
                <a:latin typeface="+mj-lt"/>
              </a:rPr>
              <a:t>Cortez-Jugo</a:t>
            </a:r>
            <a:r>
              <a:rPr lang="en-GB" sz="1600">
                <a:latin typeface="+mj-lt"/>
              </a:rPr>
              <a:t> </a:t>
            </a:r>
            <a:endParaRPr lang="en-US" sz="1600" kern="0">
              <a:latin typeface="+mj-lt"/>
            </a:endParaRPr>
          </a:p>
          <a:p>
            <a:pPr marL="457200" indent="-457200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b="0" kern="0">
                <a:latin typeface="+mj-lt"/>
              </a:rPr>
              <a:t>	</a:t>
            </a:r>
            <a:r>
              <a:rPr lang="en-US" sz="1600" kern="0">
                <a:latin typeface="+mj-lt"/>
              </a:rPr>
              <a:t>Frank Caruso</a:t>
            </a:r>
          </a:p>
          <a:p>
            <a:r>
              <a:rPr lang="en-US" sz="1800">
                <a:latin typeface="+mj-lt"/>
                <a:ea typeface="Helvetica Neue" charset="0"/>
                <a:cs typeface="Helvetica Neue" charset="0"/>
              </a:rPr>
              <a:t>Burnet Institute, Monash University</a:t>
            </a:r>
          </a:p>
          <a:p>
            <a:r>
              <a:rPr lang="en-US" sz="1800" b="0">
                <a:latin typeface="+mj-lt"/>
                <a:ea typeface="Helvetica Neue" charset="0"/>
                <a:cs typeface="Helvetica Neue" charset="0"/>
              </a:rPr>
              <a:t>	</a:t>
            </a:r>
            <a:r>
              <a:rPr lang="en-US" sz="1600" b="0">
                <a:latin typeface="+mj-lt"/>
                <a:ea typeface="Helvetica Neue" charset="0"/>
                <a:cs typeface="Helvetica Neue" charset="0"/>
              </a:rPr>
              <a:t>Lachlan Gray</a:t>
            </a:r>
          </a:p>
          <a:p>
            <a:r>
              <a:rPr lang="en-US" sz="1800">
                <a:latin typeface="+mj-lt"/>
                <a:ea typeface="Helvetica Neue" charset="0"/>
                <a:cs typeface="Helvetica Neue" charset="0"/>
              </a:rPr>
              <a:t>Royal Melbourne Institute of Technology (RMIT)</a:t>
            </a:r>
          </a:p>
          <a:p>
            <a:pPr>
              <a:spcBef>
                <a:spcPts val="280"/>
              </a:spcBef>
            </a:pPr>
            <a:r>
              <a:rPr lang="en-US" sz="1800" b="0">
                <a:latin typeface="+mj-lt"/>
                <a:ea typeface="Helvetica Neue" charset="0"/>
                <a:cs typeface="Helvetica Neue" charset="0"/>
              </a:rPr>
              <a:t>	</a:t>
            </a:r>
            <a:r>
              <a:rPr lang="en-US" sz="1600" b="0">
                <a:latin typeface="+mj-lt"/>
                <a:ea typeface="Helvetica Neue" charset="0"/>
                <a:cs typeface="Helvetica Neue" charset="0"/>
              </a:rPr>
              <a:t>Paul </a:t>
            </a:r>
            <a:r>
              <a:rPr lang="en-US" sz="1600" b="0" err="1">
                <a:latin typeface="+mj-lt"/>
                <a:ea typeface="Helvetica Neue" charset="0"/>
                <a:cs typeface="Helvetica Neue" charset="0"/>
              </a:rPr>
              <a:t>Gorry</a:t>
            </a:r>
            <a:endParaRPr lang="en-US" sz="1600" b="0">
              <a:latin typeface="+mj-lt"/>
              <a:ea typeface="Helvetica Neue" charset="0"/>
              <a:cs typeface="Helvetica Neue" charset="0"/>
            </a:endParaRPr>
          </a:p>
          <a:p>
            <a:pPr>
              <a:spcBef>
                <a:spcPts val="280"/>
              </a:spcBef>
            </a:pPr>
            <a:r>
              <a:rPr lang="en-US" sz="1600" b="0">
                <a:latin typeface="+mj-lt"/>
                <a:ea typeface="Helvetica Neue" charset="0"/>
                <a:cs typeface="Helvetica Neue" charset="0"/>
              </a:rPr>
              <a:t>	Melissa Churchill</a:t>
            </a:r>
          </a:p>
          <a:p>
            <a:pPr>
              <a:spcBef>
                <a:spcPts val="280"/>
              </a:spcBef>
            </a:pPr>
            <a:r>
              <a:rPr lang="en-US" sz="1800" kern="0" err="1">
                <a:latin typeface="+mj-lt"/>
                <a:ea typeface="Helvetica Neue" charset="0"/>
                <a:cs typeface="Helvetica Neue" charset="0"/>
              </a:rPr>
              <a:t>Kumamato</a:t>
            </a:r>
            <a:r>
              <a:rPr lang="en-US" sz="1800" kern="0">
                <a:latin typeface="+mj-lt"/>
                <a:ea typeface="Helvetica Neue" charset="0"/>
                <a:cs typeface="Helvetica Neue" charset="0"/>
              </a:rPr>
              <a:t> University</a:t>
            </a:r>
          </a:p>
          <a:p>
            <a:pPr>
              <a:spcBef>
                <a:spcPts val="280"/>
              </a:spcBef>
            </a:pPr>
            <a:r>
              <a:rPr lang="en-US" sz="1600" b="0"/>
              <a:t>	Tetsuo Tsukamoto </a:t>
            </a:r>
          </a:p>
          <a:p>
            <a:pPr>
              <a:spcBef>
                <a:spcPts val="280"/>
              </a:spcBef>
            </a:pPr>
            <a:r>
              <a:rPr lang="en-US" sz="1600" b="0"/>
              <a:t>	Seiji Okada </a:t>
            </a:r>
            <a:endParaRPr lang="en-US" sz="1600" b="0" kern="0">
              <a:latin typeface="+mj-lt"/>
              <a:ea typeface="Helvetica Neue" charset="0"/>
              <a:cs typeface="Helvetica Neue" charset="0"/>
            </a:endParaRPr>
          </a:p>
          <a:p>
            <a:pPr>
              <a:spcBef>
                <a:spcPts val="280"/>
              </a:spcBef>
            </a:pPr>
            <a:endParaRPr lang="en-US" sz="1800" b="0" kern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65154" y="5699121"/>
            <a:ext cx="5601213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800" b="1"/>
              <a:t>Funding:  	NHMRC (Australia): </a:t>
            </a:r>
            <a:r>
              <a:rPr lang="en-US" sz="1600"/>
              <a:t>	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600"/>
              <a:t>			Program Grant: NP work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600"/>
              <a:t>			Project Grants: development of siRNAs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414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640" y="6980"/>
            <a:ext cx="9180000" cy="7198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0282" y="69714"/>
            <a:ext cx="6237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Arial"/>
                <a:cs typeface="Arial"/>
              </a:rPr>
              <a:t>HIV cure strategies</a:t>
            </a:r>
          </a:p>
        </p:txBody>
      </p:sp>
      <p:sp>
        <p:nvSpPr>
          <p:cNvPr id="42" name="Content Placeholder 7">
            <a:extLst>
              <a:ext uri="{FF2B5EF4-FFF2-40B4-BE49-F238E27FC236}">
                <a16:creationId xmlns:a16="http://schemas.microsoft.com/office/drawing/2014/main" id="{A0138D47-759D-FB4F-9D7F-AD4BE66D8B09}"/>
              </a:ext>
            </a:extLst>
          </p:cNvPr>
          <p:cNvSpPr txBox="1">
            <a:spLocks/>
          </p:cNvSpPr>
          <p:nvPr/>
        </p:nvSpPr>
        <p:spPr>
          <a:xfrm>
            <a:off x="19124" y="847591"/>
            <a:ext cx="9124875" cy="51661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/>
              <a:t>Eradication vs Functional: “Shock &amp; Kill” or “Block &amp; Lock” ???</a:t>
            </a:r>
          </a:p>
          <a:p>
            <a:pPr>
              <a:defRPr/>
            </a:pPr>
            <a:endParaRPr lang="en-US" sz="24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CECF365-BDFB-F841-8195-B64402F1FBDA}"/>
              </a:ext>
            </a:extLst>
          </p:cNvPr>
          <p:cNvGrpSpPr/>
          <p:nvPr/>
        </p:nvGrpSpPr>
        <p:grpSpPr>
          <a:xfrm>
            <a:off x="326540" y="1562630"/>
            <a:ext cx="8442060" cy="2506123"/>
            <a:chOff x="326540" y="1562630"/>
            <a:chExt cx="8442060" cy="2506123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94889AF-AFF2-1946-923F-49A7A194BC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216" y="1562630"/>
              <a:ext cx="8438384" cy="2488197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F347D85-6B07-3B44-9561-5B157BC753FD}"/>
                </a:ext>
              </a:extLst>
            </p:cNvPr>
            <p:cNvSpPr txBox="1"/>
            <p:nvPr/>
          </p:nvSpPr>
          <p:spPr>
            <a:xfrm>
              <a:off x="5832233" y="2937745"/>
              <a:ext cx="726309" cy="461665"/>
            </a:xfrm>
            <a:prstGeom prst="rect">
              <a:avLst/>
            </a:prstGeom>
            <a:solidFill>
              <a:srgbClr val="F0EEF4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/>
                <a:t>Kill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97699F0-E215-C742-AE05-42551695AA2C}"/>
                </a:ext>
              </a:extLst>
            </p:cNvPr>
            <p:cNvSpPr txBox="1"/>
            <p:nvPr/>
          </p:nvSpPr>
          <p:spPr>
            <a:xfrm>
              <a:off x="7921817" y="1886224"/>
              <a:ext cx="72902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/>
                <a:t>ART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F352121-2E1E-5641-8F1A-5D00D988E237}"/>
                </a:ext>
              </a:extLst>
            </p:cNvPr>
            <p:cNvSpPr/>
            <p:nvPr/>
          </p:nvSpPr>
          <p:spPr>
            <a:xfrm>
              <a:off x="326540" y="1562630"/>
              <a:ext cx="8435364" cy="2506123"/>
            </a:xfrm>
            <a:prstGeom prst="rect">
              <a:avLst/>
            </a:prstGeom>
            <a:noFill/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0452EFC-29E8-B34B-B3D8-F4BFA1ACEB88}"/>
              </a:ext>
            </a:extLst>
          </p:cNvPr>
          <p:cNvGrpSpPr/>
          <p:nvPr/>
        </p:nvGrpSpPr>
        <p:grpSpPr>
          <a:xfrm>
            <a:off x="326292" y="4223027"/>
            <a:ext cx="8545113" cy="2634973"/>
            <a:chOff x="326292" y="4223027"/>
            <a:chExt cx="8545113" cy="263497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D3E96A8-7BF4-A944-8EA5-0A7899039312}"/>
                </a:ext>
              </a:extLst>
            </p:cNvPr>
            <p:cNvGrpSpPr/>
            <p:nvPr/>
          </p:nvGrpSpPr>
          <p:grpSpPr>
            <a:xfrm>
              <a:off x="326292" y="4223027"/>
              <a:ext cx="8545113" cy="2634973"/>
              <a:chOff x="326292" y="4223027"/>
              <a:chExt cx="8545113" cy="2634973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355600" y="6500814"/>
                <a:ext cx="8416925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E3E0273-22F0-9B4C-8393-A4C91BE4F9CA}"/>
                  </a:ext>
                </a:extLst>
              </p:cNvPr>
              <p:cNvSpPr/>
              <p:nvPr/>
            </p:nvSpPr>
            <p:spPr>
              <a:xfrm>
                <a:off x="330216" y="4285316"/>
                <a:ext cx="8438385" cy="2469839"/>
              </a:xfrm>
              <a:prstGeom prst="rect">
                <a:avLst/>
              </a:prstGeom>
              <a:gradFill flip="none" rotWithShape="1">
                <a:gsLst>
                  <a:gs pos="5000">
                    <a:schemeClr val="bg1">
                      <a:lumMod val="0"/>
                      <a:lumOff val="100000"/>
                    </a:schemeClr>
                  </a:gs>
                  <a:gs pos="100000">
                    <a:schemeClr val="bg1">
                      <a:lumMod val="85000"/>
                    </a:schemeClr>
                  </a:gs>
                  <a:gs pos="91000">
                    <a:srgbClr val="CECEDB">
                      <a:lumMod val="94000"/>
                    </a:srgbClr>
                  </a:gs>
                  <a:gs pos="99000">
                    <a:srgbClr val="CFCFD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4B71C33-9430-5B40-AEB0-815A6F7010B9}"/>
                  </a:ext>
                </a:extLst>
              </p:cNvPr>
              <p:cNvSpPr txBox="1"/>
              <p:nvPr/>
            </p:nvSpPr>
            <p:spPr>
              <a:xfrm>
                <a:off x="776945" y="4635116"/>
                <a:ext cx="10710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/>
                  <a:t>Block</a:t>
                </a:r>
              </a:p>
            </p:txBody>
          </p: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AEEED4F1-CD08-9645-BBF4-FD46CEEBB8DF}"/>
                  </a:ext>
                </a:extLst>
              </p:cNvPr>
              <p:cNvGrpSpPr/>
              <p:nvPr/>
            </p:nvGrpSpPr>
            <p:grpSpPr>
              <a:xfrm>
                <a:off x="6013401" y="4994113"/>
                <a:ext cx="2858004" cy="1719188"/>
                <a:chOff x="6053905" y="5019151"/>
                <a:chExt cx="3096995" cy="1869063"/>
              </a:xfrm>
            </p:grpSpPr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EA32B547-205A-D140-BA96-900BFEB7A751}"/>
                    </a:ext>
                  </a:extLst>
                </p:cNvPr>
                <p:cNvSpPr txBox="1"/>
                <p:nvPr/>
              </p:nvSpPr>
              <p:spPr>
                <a:xfrm>
                  <a:off x="6053905" y="5019151"/>
                  <a:ext cx="102325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/>
                    <a:t>Lock</a:t>
                  </a:r>
                </a:p>
              </p:txBody>
            </p: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71CBE60C-0796-E043-B3DA-269C3D881655}"/>
                    </a:ext>
                  </a:extLst>
                </p:cNvPr>
                <p:cNvSpPr txBox="1"/>
                <p:nvPr/>
              </p:nvSpPr>
              <p:spPr>
                <a:xfrm>
                  <a:off x="6154437" y="5616709"/>
                  <a:ext cx="2996463" cy="12715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/>
                    <a:t>- RNA-induced super latency </a:t>
                  </a:r>
                </a:p>
                <a:p>
                  <a:r>
                    <a:rPr lang="en-US" sz="1400"/>
                    <a:t>- maintain epigenetic         	silencing</a:t>
                  </a:r>
                </a:p>
                <a:p>
                  <a:r>
                    <a:rPr lang="en-US" sz="1400"/>
                    <a:t>- resist reactivation </a:t>
                  </a:r>
                </a:p>
                <a:p>
                  <a:r>
                    <a:rPr lang="en-US" sz="1400"/>
                    <a:t>	stimuli</a:t>
                  </a:r>
                </a:p>
              </p:txBody>
            </p:sp>
          </p:grp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7793455-D1D3-474E-B451-574B8783476B}"/>
                  </a:ext>
                </a:extLst>
              </p:cNvPr>
              <p:cNvSpPr txBox="1"/>
              <p:nvPr/>
            </p:nvSpPr>
            <p:spPr>
              <a:xfrm>
                <a:off x="1871220" y="4223027"/>
                <a:ext cx="1967113" cy="1169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400"/>
              </a:p>
              <a:p>
                <a:r>
                  <a:rPr lang="en-US" sz="1400"/>
                  <a:t>Latency inducing agents</a:t>
                </a:r>
              </a:p>
              <a:p>
                <a:r>
                  <a:rPr lang="en-US" sz="1400"/>
                  <a:t>  - siRNA</a:t>
                </a:r>
              </a:p>
              <a:p>
                <a:r>
                  <a:rPr lang="en-US" sz="1400"/>
                  <a:t>  - shRNA</a:t>
                </a:r>
              </a:p>
              <a:p>
                <a:r>
                  <a:rPr lang="en-US" sz="1400"/>
                  <a:t>  - </a:t>
                </a:r>
                <a:r>
                  <a:rPr lang="en-US" sz="1400" err="1"/>
                  <a:t>dCA</a:t>
                </a:r>
                <a:endParaRPr lang="en-US" sz="1400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86ED2BD4-241F-FD47-97E2-3EABFCB42B80}"/>
                  </a:ext>
                </a:extLst>
              </p:cNvPr>
              <p:cNvSpPr/>
              <p:nvPr/>
            </p:nvSpPr>
            <p:spPr>
              <a:xfrm>
                <a:off x="3385777" y="4474690"/>
                <a:ext cx="2524820" cy="2091093"/>
              </a:xfrm>
              <a:prstGeom prst="ellipse">
                <a:avLst/>
              </a:prstGeom>
              <a:ln w="38100">
                <a:solidFill>
                  <a:srgbClr val="034F8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7B9024A-51BD-6048-BDF4-CA9A704C5152}"/>
                  </a:ext>
                </a:extLst>
              </p:cNvPr>
              <p:cNvSpPr txBox="1"/>
              <p:nvPr/>
            </p:nvSpPr>
            <p:spPr>
              <a:xfrm>
                <a:off x="5910597" y="4322003"/>
                <a:ext cx="29207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/>
                  <a:t>ART may not be required </a:t>
                </a:r>
              </a:p>
            </p:txBody>
          </p: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51DDDBAA-E708-0447-B9E3-01B9065F9A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6540" y="5540628"/>
                <a:ext cx="2568099" cy="1317372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203A35E0-EE9A-1D44-9B92-02AC9E703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43697" y="6207396"/>
                <a:ext cx="718207" cy="496960"/>
              </a:xfrm>
              <a:prstGeom prst="rect">
                <a:avLst/>
              </a:prstGeom>
            </p:spPr>
          </p:pic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60B67448-F998-9646-9402-968B044E6ECB}"/>
                  </a:ext>
                </a:extLst>
              </p:cNvPr>
              <p:cNvSpPr/>
              <p:nvPr/>
            </p:nvSpPr>
            <p:spPr>
              <a:xfrm>
                <a:off x="3488583" y="4887735"/>
                <a:ext cx="1493132" cy="126500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0"/>
                      <a:lumOff val="100000"/>
                    </a:schemeClr>
                  </a:gs>
                  <a:gs pos="100000">
                    <a:schemeClr val="bg1">
                      <a:lumMod val="85000"/>
                    </a:schemeClr>
                  </a:gs>
                  <a:gs pos="93000">
                    <a:srgbClr val="00BDEE"/>
                  </a:gs>
                  <a:gs pos="99000">
                    <a:srgbClr val="CFCFD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8100">
                <a:solidFill>
                  <a:srgbClr val="008EF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33E2E331-FF0B-3542-B30B-03832F56FD43}"/>
                  </a:ext>
                </a:extLst>
              </p:cNvPr>
              <p:cNvGrpSpPr/>
              <p:nvPr/>
            </p:nvGrpSpPr>
            <p:grpSpPr>
              <a:xfrm>
                <a:off x="3693421" y="5422081"/>
                <a:ext cx="140642" cy="273654"/>
                <a:chOff x="217713" y="6007497"/>
                <a:chExt cx="152402" cy="297509"/>
              </a:xfrm>
            </p:grpSpPr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E107126F-46E5-7D42-96F7-045058F19A1E}"/>
                    </a:ext>
                  </a:extLst>
                </p:cNvPr>
                <p:cNvSpPr/>
                <p:nvPr/>
              </p:nvSpPr>
              <p:spPr>
                <a:xfrm>
                  <a:off x="217713" y="6007497"/>
                  <a:ext cx="95795" cy="297509"/>
                </a:xfrm>
                <a:custGeom>
                  <a:avLst/>
                  <a:gdLst>
                    <a:gd name="connsiteX0" fmla="*/ 0 w 95795"/>
                    <a:gd name="connsiteY0" fmla="*/ 297509 h 297509"/>
                    <a:gd name="connsiteX1" fmla="*/ 8709 w 95795"/>
                    <a:gd name="connsiteY1" fmla="*/ 227840 h 297509"/>
                    <a:gd name="connsiteX2" fmla="*/ 17417 w 95795"/>
                    <a:gd name="connsiteY2" fmla="*/ 88503 h 297509"/>
                    <a:gd name="connsiteX3" fmla="*/ 26126 w 95795"/>
                    <a:gd name="connsiteY3" fmla="*/ 44960 h 297509"/>
                    <a:gd name="connsiteX4" fmla="*/ 60960 w 95795"/>
                    <a:gd name="connsiteY4" fmla="*/ 1417 h 297509"/>
                    <a:gd name="connsiteX5" fmla="*/ 95795 w 95795"/>
                    <a:gd name="connsiteY5" fmla="*/ 1417 h 2975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5795" h="297509">
                      <a:moveTo>
                        <a:pt x="0" y="297509"/>
                      </a:moveTo>
                      <a:cubicBezTo>
                        <a:pt x="2903" y="274286"/>
                        <a:pt x="6765" y="251163"/>
                        <a:pt x="8709" y="227840"/>
                      </a:cubicBezTo>
                      <a:cubicBezTo>
                        <a:pt x="12574" y="181464"/>
                        <a:pt x="13005" y="134830"/>
                        <a:pt x="17417" y="88503"/>
                      </a:cubicBezTo>
                      <a:cubicBezTo>
                        <a:pt x="18820" y="73768"/>
                        <a:pt x="22536" y="59320"/>
                        <a:pt x="26126" y="44960"/>
                      </a:cubicBezTo>
                      <a:cubicBezTo>
                        <a:pt x="31872" y="21979"/>
                        <a:pt x="34349" y="9020"/>
                        <a:pt x="60960" y="1417"/>
                      </a:cubicBezTo>
                      <a:cubicBezTo>
                        <a:pt x="72125" y="-1773"/>
                        <a:pt x="84183" y="1417"/>
                        <a:pt x="95795" y="1417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B1CDFBE6-A6FC-B44F-8369-2EE9D0ACF787}"/>
                    </a:ext>
                  </a:extLst>
                </p:cNvPr>
                <p:cNvSpPr/>
                <p:nvPr/>
              </p:nvSpPr>
              <p:spPr>
                <a:xfrm>
                  <a:off x="274320" y="6007497"/>
                  <a:ext cx="95795" cy="297509"/>
                </a:xfrm>
                <a:custGeom>
                  <a:avLst/>
                  <a:gdLst>
                    <a:gd name="connsiteX0" fmla="*/ 0 w 95795"/>
                    <a:gd name="connsiteY0" fmla="*/ 297509 h 297509"/>
                    <a:gd name="connsiteX1" fmla="*/ 8709 w 95795"/>
                    <a:gd name="connsiteY1" fmla="*/ 227840 h 297509"/>
                    <a:gd name="connsiteX2" fmla="*/ 17417 w 95795"/>
                    <a:gd name="connsiteY2" fmla="*/ 88503 h 297509"/>
                    <a:gd name="connsiteX3" fmla="*/ 26126 w 95795"/>
                    <a:gd name="connsiteY3" fmla="*/ 44960 h 297509"/>
                    <a:gd name="connsiteX4" fmla="*/ 60960 w 95795"/>
                    <a:gd name="connsiteY4" fmla="*/ 1417 h 297509"/>
                    <a:gd name="connsiteX5" fmla="*/ 95795 w 95795"/>
                    <a:gd name="connsiteY5" fmla="*/ 1417 h 2975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5795" h="297509">
                      <a:moveTo>
                        <a:pt x="0" y="297509"/>
                      </a:moveTo>
                      <a:cubicBezTo>
                        <a:pt x="2903" y="274286"/>
                        <a:pt x="6765" y="251163"/>
                        <a:pt x="8709" y="227840"/>
                      </a:cubicBezTo>
                      <a:cubicBezTo>
                        <a:pt x="12574" y="181464"/>
                        <a:pt x="13005" y="134830"/>
                        <a:pt x="17417" y="88503"/>
                      </a:cubicBezTo>
                      <a:cubicBezTo>
                        <a:pt x="18820" y="73768"/>
                        <a:pt x="22536" y="59320"/>
                        <a:pt x="26126" y="44960"/>
                      </a:cubicBezTo>
                      <a:cubicBezTo>
                        <a:pt x="31872" y="21979"/>
                        <a:pt x="34349" y="9020"/>
                        <a:pt x="60960" y="1417"/>
                      </a:cubicBezTo>
                      <a:cubicBezTo>
                        <a:pt x="72125" y="-1773"/>
                        <a:pt x="84183" y="1417"/>
                        <a:pt x="95795" y="1417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B76B9CBF-D378-E540-B4BE-77CFBCD7E8BD}"/>
                  </a:ext>
                </a:extLst>
              </p:cNvPr>
              <p:cNvSpPr/>
              <p:nvPr/>
            </p:nvSpPr>
            <p:spPr>
              <a:xfrm>
                <a:off x="3781823" y="5354708"/>
                <a:ext cx="686200" cy="240309"/>
              </a:xfrm>
              <a:custGeom>
                <a:avLst/>
                <a:gdLst>
                  <a:gd name="connsiteX0" fmla="*/ 0 w 743580"/>
                  <a:gd name="connsiteY0" fmla="*/ 52252 h 261257"/>
                  <a:gd name="connsiteX1" fmla="*/ 60960 w 743580"/>
                  <a:gd name="connsiteY1" fmla="*/ 69669 h 261257"/>
                  <a:gd name="connsiteX2" fmla="*/ 78377 w 743580"/>
                  <a:gd name="connsiteY2" fmla="*/ 95794 h 261257"/>
                  <a:gd name="connsiteX3" fmla="*/ 104503 w 743580"/>
                  <a:gd name="connsiteY3" fmla="*/ 191589 h 261257"/>
                  <a:gd name="connsiteX4" fmla="*/ 139337 w 743580"/>
                  <a:gd name="connsiteY4" fmla="*/ 235132 h 261257"/>
                  <a:gd name="connsiteX5" fmla="*/ 165463 w 743580"/>
                  <a:gd name="connsiteY5" fmla="*/ 252549 h 261257"/>
                  <a:gd name="connsiteX6" fmla="*/ 269966 w 743580"/>
                  <a:gd name="connsiteY6" fmla="*/ 226423 h 261257"/>
                  <a:gd name="connsiteX7" fmla="*/ 287383 w 743580"/>
                  <a:gd name="connsiteY7" fmla="*/ 200297 h 261257"/>
                  <a:gd name="connsiteX8" fmla="*/ 304800 w 743580"/>
                  <a:gd name="connsiteY8" fmla="*/ 148046 h 261257"/>
                  <a:gd name="connsiteX9" fmla="*/ 330926 w 743580"/>
                  <a:gd name="connsiteY9" fmla="*/ 52252 h 261257"/>
                  <a:gd name="connsiteX10" fmla="*/ 339634 w 743580"/>
                  <a:gd name="connsiteY10" fmla="*/ 26126 h 261257"/>
                  <a:gd name="connsiteX11" fmla="*/ 357051 w 743580"/>
                  <a:gd name="connsiteY11" fmla="*/ 0 h 261257"/>
                  <a:gd name="connsiteX12" fmla="*/ 383177 w 743580"/>
                  <a:gd name="connsiteY12" fmla="*/ 8709 h 261257"/>
                  <a:gd name="connsiteX13" fmla="*/ 400594 w 743580"/>
                  <a:gd name="connsiteY13" fmla="*/ 34834 h 261257"/>
                  <a:gd name="connsiteX14" fmla="*/ 418011 w 743580"/>
                  <a:gd name="connsiteY14" fmla="*/ 87086 h 261257"/>
                  <a:gd name="connsiteX15" fmla="*/ 435428 w 743580"/>
                  <a:gd name="connsiteY15" fmla="*/ 139337 h 261257"/>
                  <a:gd name="connsiteX16" fmla="*/ 444137 w 743580"/>
                  <a:gd name="connsiteY16" fmla="*/ 165463 h 261257"/>
                  <a:gd name="connsiteX17" fmla="*/ 461554 w 743580"/>
                  <a:gd name="connsiteY17" fmla="*/ 191589 h 261257"/>
                  <a:gd name="connsiteX18" fmla="*/ 513806 w 743580"/>
                  <a:gd name="connsiteY18" fmla="*/ 209006 h 261257"/>
                  <a:gd name="connsiteX19" fmla="*/ 566057 w 743580"/>
                  <a:gd name="connsiteY19" fmla="*/ 182880 h 261257"/>
                  <a:gd name="connsiteX20" fmla="*/ 574766 w 743580"/>
                  <a:gd name="connsiteY20" fmla="*/ 156754 h 261257"/>
                  <a:gd name="connsiteX21" fmla="*/ 609600 w 743580"/>
                  <a:gd name="connsiteY21" fmla="*/ 104503 h 261257"/>
                  <a:gd name="connsiteX22" fmla="*/ 627017 w 743580"/>
                  <a:gd name="connsiteY22" fmla="*/ 78377 h 261257"/>
                  <a:gd name="connsiteX23" fmla="*/ 653143 w 743580"/>
                  <a:gd name="connsiteY23" fmla="*/ 60960 h 261257"/>
                  <a:gd name="connsiteX24" fmla="*/ 696686 w 743580"/>
                  <a:gd name="connsiteY24" fmla="*/ 26126 h 261257"/>
                  <a:gd name="connsiteX25" fmla="*/ 722811 w 743580"/>
                  <a:gd name="connsiteY25" fmla="*/ 34834 h 261257"/>
                  <a:gd name="connsiteX26" fmla="*/ 731520 w 743580"/>
                  <a:gd name="connsiteY26" fmla="*/ 113212 h 261257"/>
                  <a:gd name="connsiteX27" fmla="*/ 714103 w 743580"/>
                  <a:gd name="connsiteY27" fmla="*/ 182880 h 261257"/>
                  <a:gd name="connsiteX28" fmla="*/ 722811 w 743580"/>
                  <a:gd name="connsiteY28" fmla="*/ 261257 h 261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43580" h="261257">
                    <a:moveTo>
                      <a:pt x="0" y="52252"/>
                    </a:moveTo>
                    <a:cubicBezTo>
                      <a:pt x="2279" y="52822"/>
                      <a:pt x="55279" y="65125"/>
                      <a:pt x="60960" y="69669"/>
                    </a:cubicBezTo>
                    <a:cubicBezTo>
                      <a:pt x="69133" y="76207"/>
                      <a:pt x="73696" y="86433"/>
                      <a:pt x="78377" y="95794"/>
                    </a:cubicBezTo>
                    <a:cubicBezTo>
                      <a:pt x="89545" y="118130"/>
                      <a:pt x="98186" y="182114"/>
                      <a:pt x="104503" y="191589"/>
                    </a:cubicBezTo>
                    <a:cubicBezTo>
                      <a:pt x="117433" y="210984"/>
                      <a:pt x="121612" y="220952"/>
                      <a:pt x="139337" y="235132"/>
                    </a:cubicBezTo>
                    <a:cubicBezTo>
                      <a:pt x="147510" y="241670"/>
                      <a:pt x="156754" y="246743"/>
                      <a:pt x="165463" y="252549"/>
                    </a:cubicBezTo>
                    <a:cubicBezTo>
                      <a:pt x="231325" y="245962"/>
                      <a:pt x="240191" y="263641"/>
                      <a:pt x="269966" y="226423"/>
                    </a:cubicBezTo>
                    <a:cubicBezTo>
                      <a:pt x="276504" y="218250"/>
                      <a:pt x="281577" y="209006"/>
                      <a:pt x="287383" y="200297"/>
                    </a:cubicBezTo>
                    <a:cubicBezTo>
                      <a:pt x="293189" y="182880"/>
                      <a:pt x="301200" y="166049"/>
                      <a:pt x="304800" y="148046"/>
                    </a:cubicBezTo>
                    <a:cubicBezTo>
                      <a:pt x="317109" y="86494"/>
                      <a:pt x="308826" y="118552"/>
                      <a:pt x="330926" y="52252"/>
                    </a:cubicBezTo>
                    <a:cubicBezTo>
                      <a:pt x="333829" y="43543"/>
                      <a:pt x="334542" y="33764"/>
                      <a:pt x="339634" y="26126"/>
                    </a:cubicBezTo>
                    <a:lnTo>
                      <a:pt x="357051" y="0"/>
                    </a:lnTo>
                    <a:cubicBezTo>
                      <a:pt x="365760" y="2903"/>
                      <a:pt x="376009" y="2974"/>
                      <a:pt x="383177" y="8709"/>
                    </a:cubicBezTo>
                    <a:cubicBezTo>
                      <a:pt x="391350" y="15247"/>
                      <a:pt x="396343" y="25270"/>
                      <a:pt x="400594" y="34834"/>
                    </a:cubicBezTo>
                    <a:cubicBezTo>
                      <a:pt x="408050" y="51611"/>
                      <a:pt x="412205" y="69669"/>
                      <a:pt x="418011" y="87086"/>
                    </a:cubicBezTo>
                    <a:lnTo>
                      <a:pt x="435428" y="139337"/>
                    </a:lnTo>
                    <a:cubicBezTo>
                      <a:pt x="438331" y="148046"/>
                      <a:pt x="439045" y="157825"/>
                      <a:pt x="444137" y="165463"/>
                    </a:cubicBezTo>
                    <a:cubicBezTo>
                      <a:pt x="449943" y="174172"/>
                      <a:pt x="452678" y="186042"/>
                      <a:pt x="461554" y="191589"/>
                    </a:cubicBezTo>
                    <a:cubicBezTo>
                      <a:pt x="477123" y="201319"/>
                      <a:pt x="513806" y="209006"/>
                      <a:pt x="513806" y="209006"/>
                    </a:cubicBezTo>
                    <a:cubicBezTo>
                      <a:pt x="531016" y="203269"/>
                      <a:pt x="553780" y="198226"/>
                      <a:pt x="566057" y="182880"/>
                    </a:cubicBezTo>
                    <a:cubicBezTo>
                      <a:pt x="571792" y="175712"/>
                      <a:pt x="570308" y="164779"/>
                      <a:pt x="574766" y="156754"/>
                    </a:cubicBezTo>
                    <a:cubicBezTo>
                      <a:pt x="584932" y="138456"/>
                      <a:pt x="597989" y="121920"/>
                      <a:pt x="609600" y="104503"/>
                    </a:cubicBezTo>
                    <a:cubicBezTo>
                      <a:pt x="615406" y="95794"/>
                      <a:pt x="618308" y="84183"/>
                      <a:pt x="627017" y="78377"/>
                    </a:cubicBezTo>
                    <a:lnTo>
                      <a:pt x="653143" y="60960"/>
                    </a:lnTo>
                    <a:cubicBezTo>
                      <a:pt x="666517" y="40898"/>
                      <a:pt x="668642" y="26126"/>
                      <a:pt x="696686" y="26126"/>
                    </a:cubicBezTo>
                    <a:cubicBezTo>
                      <a:pt x="705865" y="26126"/>
                      <a:pt x="714103" y="31931"/>
                      <a:pt x="722811" y="34834"/>
                    </a:cubicBezTo>
                    <a:cubicBezTo>
                      <a:pt x="753426" y="65451"/>
                      <a:pt x="744679" y="47414"/>
                      <a:pt x="731520" y="113212"/>
                    </a:cubicBezTo>
                    <a:cubicBezTo>
                      <a:pt x="726826" y="136685"/>
                      <a:pt x="714103" y="182880"/>
                      <a:pt x="714103" y="182880"/>
                    </a:cubicBezTo>
                    <a:cubicBezTo>
                      <a:pt x="723171" y="255429"/>
                      <a:pt x="722811" y="229145"/>
                      <a:pt x="722811" y="261257"/>
                    </a:cubicBezTo>
                  </a:path>
                </a:pathLst>
              </a:custGeom>
              <a:noFill/>
              <a:ln w="28575">
                <a:solidFill>
                  <a:srgbClr val="008EF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AEFFE453-5DC7-3D45-AF36-28484605EEF9}"/>
                  </a:ext>
                </a:extLst>
              </p:cNvPr>
              <p:cNvSpPr/>
              <p:nvPr/>
            </p:nvSpPr>
            <p:spPr>
              <a:xfrm>
                <a:off x="3833227" y="5346697"/>
                <a:ext cx="686200" cy="240309"/>
              </a:xfrm>
              <a:custGeom>
                <a:avLst/>
                <a:gdLst>
                  <a:gd name="connsiteX0" fmla="*/ 0 w 743580"/>
                  <a:gd name="connsiteY0" fmla="*/ 52252 h 261257"/>
                  <a:gd name="connsiteX1" fmla="*/ 60960 w 743580"/>
                  <a:gd name="connsiteY1" fmla="*/ 69669 h 261257"/>
                  <a:gd name="connsiteX2" fmla="*/ 78377 w 743580"/>
                  <a:gd name="connsiteY2" fmla="*/ 95794 h 261257"/>
                  <a:gd name="connsiteX3" fmla="*/ 104503 w 743580"/>
                  <a:gd name="connsiteY3" fmla="*/ 191589 h 261257"/>
                  <a:gd name="connsiteX4" fmla="*/ 139337 w 743580"/>
                  <a:gd name="connsiteY4" fmla="*/ 235132 h 261257"/>
                  <a:gd name="connsiteX5" fmla="*/ 165463 w 743580"/>
                  <a:gd name="connsiteY5" fmla="*/ 252549 h 261257"/>
                  <a:gd name="connsiteX6" fmla="*/ 269966 w 743580"/>
                  <a:gd name="connsiteY6" fmla="*/ 226423 h 261257"/>
                  <a:gd name="connsiteX7" fmla="*/ 287383 w 743580"/>
                  <a:gd name="connsiteY7" fmla="*/ 200297 h 261257"/>
                  <a:gd name="connsiteX8" fmla="*/ 304800 w 743580"/>
                  <a:gd name="connsiteY8" fmla="*/ 148046 h 261257"/>
                  <a:gd name="connsiteX9" fmla="*/ 330926 w 743580"/>
                  <a:gd name="connsiteY9" fmla="*/ 52252 h 261257"/>
                  <a:gd name="connsiteX10" fmla="*/ 339634 w 743580"/>
                  <a:gd name="connsiteY10" fmla="*/ 26126 h 261257"/>
                  <a:gd name="connsiteX11" fmla="*/ 357051 w 743580"/>
                  <a:gd name="connsiteY11" fmla="*/ 0 h 261257"/>
                  <a:gd name="connsiteX12" fmla="*/ 383177 w 743580"/>
                  <a:gd name="connsiteY12" fmla="*/ 8709 h 261257"/>
                  <a:gd name="connsiteX13" fmla="*/ 400594 w 743580"/>
                  <a:gd name="connsiteY13" fmla="*/ 34834 h 261257"/>
                  <a:gd name="connsiteX14" fmla="*/ 418011 w 743580"/>
                  <a:gd name="connsiteY14" fmla="*/ 87086 h 261257"/>
                  <a:gd name="connsiteX15" fmla="*/ 435428 w 743580"/>
                  <a:gd name="connsiteY15" fmla="*/ 139337 h 261257"/>
                  <a:gd name="connsiteX16" fmla="*/ 444137 w 743580"/>
                  <a:gd name="connsiteY16" fmla="*/ 165463 h 261257"/>
                  <a:gd name="connsiteX17" fmla="*/ 461554 w 743580"/>
                  <a:gd name="connsiteY17" fmla="*/ 191589 h 261257"/>
                  <a:gd name="connsiteX18" fmla="*/ 513806 w 743580"/>
                  <a:gd name="connsiteY18" fmla="*/ 209006 h 261257"/>
                  <a:gd name="connsiteX19" fmla="*/ 566057 w 743580"/>
                  <a:gd name="connsiteY19" fmla="*/ 182880 h 261257"/>
                  <a:gd name="connsiteX20" fmla="*/ 574766 w 743580"/>
                  <a:gd name="connsiteY20" fmla="*/ 156754 h 261257"/>
                  <a:gd name="connsiteX21" fmla="*/ 609600 w 743580"/>
                  <a:gd name="connsiteY21" fmla="*/ 104503 h 261257"/>
                  <a:gd name="connsiteX22" fmla="*/ 627017 w 743580"/>
                  <a:gd name="connsiteY22" fmla="*/ 78377 h 261257"/>
                  <a:gd name="connsiteX23" fmla="*/ 653143 w 743580"/>
                  <a:gd name="connsiteY23" fmla="*/ 60960 h 261257"/>
                  <a:gd name="connsiteX24" fmla="*/ 696686 w 743580"/>
                  <a:gd name="connsiteY24" fmla="*/ 26126 h 261257"/>
                  <a:gd name="connsiteX25" fmla="*/ 722811 w 743580"/>
                  <a:gd name="connsiteY25" fmla="*/ 34834 h 261257"/>
                  <a:gd name="connsiteX26" fmla="*/ 731520 w 743580"/>
                  <a:gd name="connsiteY26" fmla="*/ 113212 h 261257"/>
                  <a:gd name="connsiteX27" fmla="*/ 714103 w 743580"/>
                  <a:gd name="connsiteY27" fmla="*/ 182880 h 261257"/>
                  <a:gd name="connsiteX28" fmla="*/ 722811 w 743580"/>
                  <a:gd name="connsiteY28" fmla="*/ 261257 h 261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43580" h="261257">
                    <a:moveTo>
                      <a:pt x="0" y="52252"/>
                    </a:moveTo>
                    <a:cubicBezTo>
                      <a:pt x="2279" y="52822"/>
                      <a:pt x="55279" y="65125"/>
                      <a:pt x="60960" y="69669"/>
                    </a:cubicBezTo>
                    <a:cubicBezTo>
                      <a:pt x="69133" y="76207"/>
                      <a:pt x="73696" y="86433"/>
                      <a:pt x="78377" y="95794"/>
                    </a:cubicBezTo>
                    <a:cubicBezTo>
                      <a:pt x="89545" y="118130"/>
                      <a:pt x="98186" y="182114"/>
                      <a:pt x="104503" y="191589"/>
                    </a:cubicBezTo>
                    <a:cubicBezTo>
                      <a:pt x="117433" y="210984"/>
                      <a:pt x="121612" y="220952"/>
                      <a:pt x="139337" y="235132"/>
                    </a:cubicBezTo>
                    <a:cubicBezTo>
                      <a:pt x="147510" y="241670"/>
                      <a:pt x="156754" y="246743"/>
                      <a:pt x="165463" y="252549"/>
                    </a:cubicBezTo>
                    <a:cubicBezTo>
                      <a:pt x="231325" y="245962"/>
                      <a:pt x="240191" y="263641"/>
                      <a:pt x="269966" y="226423"/>
                    </a:cubicBezTo>
                    <a:cubicBezTo>
                      <a:pt x="276504" y="218250"/>
                      <a:pt x="281577" y="209006"/>
                      <a:pt x="287383" y="200297"/>
                    </a:cubicBezTo>
                    <a:cubicBezTo>
                      <a:pt x="293189" y="182880"/>
                      <a:pt x="301200" y="166049"/>
                      <a:pt x="304800" y="148046"/>
                    </a:cubicBezTo>
                    <a:cubicBezTo>
                      <a:pt x="317109" y="86494"/>
                      <a:pt x="308826" y="118552"/>
                      <a:pt x="330926" y="52252"/>
                    </a:cubicBezTo>
                    <a:cubicBezTo>
                      <a:pt x="333829" y="43543"/>
                      <a:pt x="334542" y="33764"/>
                      <a:pt x="339634" y="26126"/>
                    </a:cubicBezTo>
                    <a:lnTo>
                      <a:pt x="357051" y="0"/>
                    </a:lnTo>
                    <a:cubicBezTo>
                      <a:pt x="365760" y="2903"/>
                      <a:pt x="376009" y="2974"/>
                      <a:pt x="383177" y="8709"/>
                    </a:cubicBezTo>
                    <a:cubicBezTo>
                      <a:pt x="391350" y="15247"/>
                      <a:pt x="396343" y="25270"/>
                      <a:pt x="400594" y="34834"/>
                    </a:cubicBezTo>
                    <a:cubicBezTo>
                      <a:pt x="408050" y="51611"/>
                      <a:pt x="412205" y="69669"/>
                      <a:pt x="418011" y="87086"/>
                    </a:cubicBezTo>
                    <a:lnTo>
                      <a:pt x="435428" y="139337"/>
                    </a:lnTo>
                    <a:cubicBezTo>
                      <a:pt x="438331" y="148046"/>
                      <a:pt x="439045" y="157825"/>
                      <a:pt x="444137" y="165463"/>
                    </a:cubicBezTo>
                    <a:cubicBezTo>
                      <a:pt x="449943" y="174172"/>
                      <a:pt x="452678" y="186042"/>
                      <a:pt x="461554" y="191589"/>
                    </a:cubicBezTo>
                    <a:cubicBezTo>
                      <a:pt x="477123" y="201319"/>
                      <a:pt x="513806" y="209006"/>
                      <a:pt x="513806" y="209006"/>
                    </a:cubicBezTo>
                    <a:cubicBezTo>
                      <a:pt x="531016" y="203269"/>
                      <a:pt x="553780" y="198226"/>
                      <a:pt x="566057" y="182880"/>
                    </a:cubicBezTo>
                    <a:cubicBezTo>
                      <a:pt x="571792" y="175712"/>
                      <a:pt x="570308" y="164779"/>
                      <a:pt x="574766" y="156754"/>
                    </a:cubicBezTo>
                    <a:cubicBezTo>
                      <a:pt x="584932" y="138456"/>
                      <a:pt x="597989" y="121920"/>
                      <a:pt x="609600" y="104503"/>
                    </a:cubicBezTo>
                    <a:cubicBezTo>
                      <a:pt x="615406" y="95794"/>
                      <a:pt x="618308" y="84183"/>
                      <a:pt x="627017" y="78377"/>
                    </a:cubicBezTo>
                    <a:lnTo>
                      <a:pt x="653143" y="60960"/>
                    </a:lnTo>
                    <a:cubicBezTo>
                      <a:pt x="666517" y="40898"/>
                      <a:pt x="668642" y="26126"/>
                      <a:pt x="696686" y="26126"/>
                    </a:cubicBezTo>
                    <a:cubicBezTo>
                      <a:pt x="705865" y="26126"/>
                      <a:pt x="714103" y="31931"/>
                      <a:pt x="722811" y="34834"/>
                    </a:cubicBezTo>
                    <a:cubicBezTo>
                      <a:pt x="753426" y="65451"/>
                      <a:pt x="744679" y="47414"/>
                      <a:pt x="731520" y="113212"/>
                    </a:cubicBezTo>
                    <a:cubicBezTo>
                      <a:pt x="726826" y="136685"/>
                      <a:pt x="714103" y="182880"/>
                      <a:pt x="714103" y="182880"/>
                    </a:cubicBezTo>
                    <a:cubicBezTo>
                      <a:pt x="723171" y="255429"/>
                      <a:pt x="722811" y="229145"/>
                      <a:pt x="722811" y="261257"/>
                    </a:cubicBezTo>
                  </a:path>
                </a:pathLst>
              </a:custGeom>
              <a:noFill/>
              <a:ln w="28575">
                <a:solidFill>
                  <a:srgbClr val="008EF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8CD097FE-C31D-AD41-B2AF-0F4A819054E5}"/>
                  </a:ext>
                </a:extLst>
              </p:cNvPr>
              <p:cNvGrpSpPr/>
              <p:nvPr/>
            </p:nvGrpSpPr>
            <p:grpSpPr>
              <a:xfrm>
                <a:off x="4456104" y="5529224"/>
                <a:ext cx="305160" cy="198018"/>
                <a:chOff x="946302" y="6168103"/>
                <a:chExt cx="360042" cy="215280"/>
              </a:xfrm>
            </p:grpSpPr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44045D37-B63F-114B-A7D0-6B35BE98BC91}"/>
                    </a:ext>
                  </a:extLst>
                </p:cNvPr>
                <p:cNvSpPr/>
                <p:nvPr/>
              </p:nvSpPr>
              <p:spPr>
                <a:xfrm>
                  <a:off x="1018903" y="6183086"/>
                  <a:ext cx="287441" cy="200297"/>
                </a:xfrm>
                <a:custGeom>
                  <a:avLst/>
                  <a:gdLst>
                    <a:gd name="connsiteX0" fmla="*/ 0 w 287441"/>
                    <a:gd name="connsiteY0" fmla="*/ 60960 h 200297"/>
                    <a:gd name="connsiteX1" fmla="*/ 34834 w 287441"/>
                    <a:gd name="connsiteY1" fmla="*/ 78377 h 200297"/>
                    <a:gd name="connsiteX2" fmla="*/ 139337 w 287441"/>
                    <a:gd name="connsiteY2" fmla="*/ 60960 h 200297"/>
                    <a:gd name="connsiteX3" fmla="*/ 165463 w 287441"/>
                    <a:gd name="connsiteY3" fmla="*/ 43543 h 200297"/>
                    <a:gd name="connsiteX4" fmla="*/ 209006 w 287441"/>
                    <a:gd name="connsiteY4" fmla="*/ 8708 h 200297"/>
                    <a:gd name="connsiteX5" fmla="*/ 235131 w 287441"/>
                    <a:gd name="connsiteY5" fmla="*/ 0 h 200297"/>
                    <a:gd name="connsiteX6" fmla="*/ 278674 w 287441"/>
                    <a:gd name="connsiteY6" fmla="*/ 8708 h 200297"/>
                    <a:gd name="connsiteX7" fmla="*/ 278674 w 287441"/>
                    <a:gd name="connsiteY7" fmla="*/ 78377 h 200297"/>
                    <a:gd name="connsiteX8" fmla="*/ 261257 w 287441"/>
                    <a:gd name="connsiteY8" fmla="*/ 165463 h 200297"/>
                    <a:gd name="connsiteX9" fmla="*/ 261257 w 287441"/>
                    <a:gd name="connsiteY9" fmla="*/ 200297 h 2002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87441" h="200297">
                      <a:moveTo>
                        <a:pt x="0" y="60960"/>
                      </a:moveTo>
                      <a:cubicBezTo>
                        <a:pt x="11611" y="66766"/>
                        <a:pt x="21897" y="77299"/>
                        <a:pt x="34834" y="78377"/>
                      </a:cubicBezTo>
                      <a:cubicBezTo>
                        <a:pt x="65410" y="80925"/>
                        <a:pt x="107863" y="68828"/>
                        <a:pt x="139337" y="60960"/>
                      </a:cubicBezTo>
                      <a:cubicBezTo>
                        <a:pt x="148046" y="55154"/>
                        <a:pt x="157290" y="50081"/>
                        <a:pt x="165463" y="43543"/>
                      </a:cubicBezTo>
                      <a:cubicBezTo>
                        <a:pt x="192466" y="21940"/>
                        <a:pt x="173263" y="26579"/>
                        <a:pt x="209006" y="8708"/>
                      </a:cubicBezTo>
                      <a:cubicBezTo>
                        <a:pt x="217216" y="4603"/>
                        <a:pt x="226423" y="2903"/>
                        <a:pt x="235131" y="0"/>
                      </a:cubicBezTo>
                      <a:cubicBezTo>
                        <a:pt x="249645" y="2903"/>
                        <a:pt x="266358" y="498"/>
                        <a:pt x="278674" y="8708"/>
                      </a:cubicBezTo>
                      <a:cubicBezTo>
                        <a:pt x="297480" y="21245"/>
                        <a:pt x="280450" y="70386"/>
                        <a:pt x="278674" y="78377"/>
                      </a:cubicBezTo>
                      <a:cubicBezTo>
                        <a:pt x="269766" y="118461"/>
                        <a:pt x="265910" y="118932"/>
                        <a:pt x="261257" y="165463"/>
                      </a:cubicBezTo>
                      <a:cubicBezTo>
                        <a:pt x="260102" y="177017"/>
                        <a:pt x="261257" y="188686"/>
                        <a:pt x="261257" y="200297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C5D7475B-39AD-8845-A29E-25F65483D411}"/>
                    </a:ext>
                  </a:extLst>
                </p:cNvPr>
                <p:cNvSpPr/>
                <p:nvPr/>
              </p:nvSpPr>
              <p:spPr>
                <a:xfrm>
                  <a:off x="946302" y="6168103"/>
                  <a:ext cx="287441" cy="200297"/>
                </a:xfrm>
                <a:custGeom>
                  <a:avLst/>
                  <a:gdLst>
                    <a:gd name="connsiteX0" fmla="*/ 0 w 287441"/>
                    <a:gd name="connsiteY0" fmla="*/ 60960 h 200297"/>
                    <a:gd name="connsiteX1" fmla="*/ 34834 w 287441"/>
                    <a:gd name="connsiteY1" fmla="*/ 78377 h 200297"/>
                    <a:gd name="connsiteX2" fmla="*/ 139337 w 287441"/>
                    <a:gd name="connsiteY2" fmla="*/ 60960 h 200297"/>
                    <a:gd name="connsiteX3" fmla="*/ 165463 w 287441"/>
                    <a:gd name="connsiteY3" fmla="*/ 43543 h 200297"/>
                    <a:gd name="connsiteX4" fmla="*/ 209006 w 287441"/>
                    <a:gd name="connsiteY4" fmla="*/ 8708 h 200297"/>
                    <a:gd name="connsiteX5" fmla="*/ 235131 w 287441"/>
                    <a:gd name="connsiteY5" fmla="*/ 0 h 200297"/>
                    <a:gd name="connsiteX6" fmla="*/ 278674 w 287441"/>
                    <a:gd name="connsiteY6" fmla="*/ 8708 h 200297"/>
                    <a:gd name="connsiteX7" fmla="*/ 278674 w 287441"/>
                    <a:gd name="connsiteY7" fmla="*/ 78377 h 200297"/>
                    <a:gd name="connsiteX8" fmla="*/ 261257 w 287441"/>
                    <a:gd name="connsiteY8" fmla="*/ 165463 h 200297"/>
                    <a:gd name="connsiteX9" fmla="*/ 261257 w 287441"/>
                    <a:gd name="connsiteY9" fmla="*/ 200297 h 2002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87441" h="200297">
                      <a:moveTo>
                        <a:pt x="0" y="60960"/>
                      </a:moveTo>
                      <a:cubicBezTo>
                        <a:pt x="11611" y="66766"/>
                        <a:pt x="21897" y="77299"/>
                        <a:pt x="34834" y="78377"/>
                      </a:cubicBezTo>
                      <a:cubicBezTo>
                        <a:pt x="65410" y="80925"/>
                        <a:pt x="107863" y="68828"/>
                        <a:pt x="139337" y="60960"/>
                      </a:cubicBezTo>
                      <a:cubicBezTo>
                        <a:pt x="148046" y="55154"/>
                        <a:pt x="157290" y="50081"/>
                        <a:pt x="165463" y="43543"/>
                      </a:cubicBezTo>
                      <a:cubicBezTo>
                        <a:pt x="192466" y="21940"/>
                        <a:pt x="173263" y="26579"/>
                        <a:pt x="209006" y="8708"/>
                      </a:cubicBezTo>
                      <a:cubicBezTo>
                        <a:pt x="217216" y="4603"/>
                        <a:pt x="226423" y="2903"/>
                        <a:pt x="235131" y="0"/>
                      </a:cubicBezTo>
                      <a:cubicBezTo>
                        <a:pt x="249645" y="2903"/>
                        <a:pt x="266358" y="498"/>
                        <a:pt x="278674" y="8708"/>
                      </a:cubicBezTo>
                      <a:cubicBezTo>
                        <a:pt x="297480" y="21245"/>
                        <a:pt x="280450" y="70386"/>
                        <a:pt x="278674" y="78377"/>
                      </a:cubicBezTo>
                      <a:cubicBezTo>
                        <a:pt x="269766" y="118461"/>
                        <a:pt x="265910" y="118932"/>
                        <a:pt x="261257" y="165463"/>
                      </a:cubicBezTo>
                      <a:cubicBezTo>
                        <a:pt x="260102" y="177017"/>
                        <a:pt x="261257" y="188686"/>
                        <a:pt x="261257" y="200297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07E96E0C-7FA1-9C4F-8767-2F47D86FF3D0}"/>
                  </a:ext>
                </a:extLst>
              </p:cNvPr>
              <p:cNvCxnSpPr/>
              <p:nvPr/>
            </p:nvCxnSpPr>
            <p:spPr>
              <a:xfrm>
                <a:off x="3645199" y="5206455"/>
                <a:ext cx="199332" cy="0"/>
              </a:xfrm>
              <a:prstGeom prst="line">
                <a:avLst/>
              </a:prstGeom>
              <a:ln w="60325">
                <a:solidFill>
                  <a:srgbClr val="008EF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F69EEF8B-D8C1-E645-8E4B-7F79479CC8DA}"/>
                  </a:ext>
                </a:extLst>
              </p:cNvPr>
              <p:cNvCxnSpPr/>
              <p:nvPr/>
            </p:nvCxnSpPr>
            <p:spPr>
              <a:xfrm>
                <a:off x="3867760" y="5206455"/>
                <a:ext cx="199332" cy="0"/>
              </a:xfrm>
              <a:prstGeom prst="line">
                <a:avLst/>
              </a:prstGeom>
              <a:ln w="60325">
                <a:solidFill>
                  <a:srgbClr val="008EF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D3730516-D5DD-8442-BF99-C47134F2427B}"/>
                  </a:ext>
                </a:extLst>
              </p:cNvPr>
              <p:cNvCxnSpPr/>
              <p:nvPr/>
            </p:nvCxnSpPr>
            <p:spPr>
              <a:xfrm>
                <a:off x="2995407" y="5043956"/>
                <a:ext cx="642763" cy="24370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8B9670A7-E108-624E-8109-A8C38820BFA6}"/>
                  </a:ext>
                </a:extLst>
              </p:cNvPr>
              <p:cNvCxnSpPr/>
              <p:nvPr/>
            </p:nvCxnSpPr>
            <p:spPr>
              <a:xfrm>
                <a:off x="5549452" y="5520236"/>
                <a:ext cx="645936" cy="180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49C0A5EB-5E5E-D64E-99D1-9F04E1C12D71}"/>
                  </a:ext>
                </a:extLst>
              </p:cNvPr>
              <p:cNvSpPr/>
              <p:nvPr/>
            </p:nvSpPr>
            <p:spPr>
              <a:xfrm>
                <a:off x="326292" y="4303242"/>
                <a:ext cx="8435364" cy="2457445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BBF0F63-1440-164B-BF45-CDE02B435287}"/>
                  </a:ext>
                </a:extLst>
              </p:cNvPr>
              <p:cNvSpPr txBox="1"/>
              <p:nvPr/>
            </p:nvSpPr>
            <p:spPr>
              <a:xfrm>
                <a:off x="4023602" y="4455360"/>
                <a:ext cx="1525849" cy="830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600"/>
              </a:p>
              <a:p>
                <a:r>
                  <a:rPr lang="en-US" sz="1600"/>
                  <a:t>Super Latent HIV-1 provirus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D1F0BAC-07AB-6A4E-9530-CC192D97CEBB}"/>
                </a:ext>
              </a:extLst>
            </p:cNvPr>
            <p:cNvSpPr txBox="1"/>
            <p:nvPr/>
          </p:nvSpPr>
          <p:spPr>
            <a:xfrm>
              <a:off x="1960322" y="5524825"/>
              <a:ext cx="11632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- Tat </a:t>
              </a:r>
              <a:r>
                <a:rPr lang="en-US" sz="1200" dirty="0" err="1"/>
                <a:t>Nullbasic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6986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85F23-470B-B540-9492-8220B9E90E8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5036" y="57759"/>
            <a:ext cx="54210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>
                <a:solidFill>
                  <a:schemeClr val="bg1">
                    <a:lumMod val="75000"/>
                  </a:schemeClr>
                </a:solidFill>
              </a:rPr>
              <a:t>Block and Lock using Gene Silencing: IAS 2018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 bwMode="auto">
          <a:xfrm>
            <a:off x="205035" y="494147"/>
            <a:ext cx="8416677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x-none">
                <a:latin typeface="Arial" charset="0"/>
              </a:rPr>
              <a:t>The virus in the reservoir is in a Latent state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 bwMode="auto">
          <a:xfrm>
            <a:off x="205035" y="1056788"/>
            <a:ext cx="7772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x-none" kern="0">
                <a:latin typeface="Arial" charset="0"/>
              </a:rPr>
              <a:t>Post-integration Latency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4294967295"/>
          </p:nvPr>
        </p:nvSpPr>
        <p:spPr bwMode="auto">
          <a:xfrm>
            <a:off x="269394" y="1591514"/>
            <a:ext cx="8699945" cy="510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r>
              <a:rPr lang="en-US" altLang="x-none" sz="2400"/>
              <a:t>DNA  form of the Virus is not transcribing: not making RNA</a:t>
            </a:r>
          </a:p>
          <a:p>
            <a:pPr lvl="1"/>
            <a:r>
              <a:rPr lang="en-US" altLang="x-none" sz="2000"/>
              <a:t>gene expression is driven off promoters: in HIV this is the 5’LTR</a:t>
            </a:r>
          </a:p>
          <a:p>
            <a:pPr marL="0" indent="0">
              <a:buFontTx/>
              <a:buNone/>
            </a:pPr>
            <a:r>
              <a:rPr lang="en-US" altLang="x-none" sz="2400"/>
              <a:t>Mechanisms of latency:</a:t>
            </a:r>
          </a:p>
          <a:p>
            <a:pPr lvl="1"/>
            <a:r>
              <a:rPr lang="en-US" altLang="x-none" sz="2000" b="1"/>
              <a:t>Integration into silent genes</a:t>
            </a:r>
            <a:endParaRPr lang="en-US" altLang="x-none" sz="2000"/>
          </a:p>
          <a:p>
            <a:pPr lvl="2"/>
            <a:r>
              <a:rPr lang="en-US" altLang="x-none" sz="1800"/>
              <a:t>HIV tends to integrate into active genes</a:t>
            </a:r>
          </a:p>
          <a:p>
            <a:pPr lvl="2"/>
            <a:r>
              <a:rPr lang="en-US" altLang="x-none" sz="1800"/>
              <a:t>active genes may become silent as cell differentiates or becomes resting</a:t>
            </a:r>
          </a:p>
          <a:p>
            <a:pPr lvl="1"/>
            <a:r>
              <a:rPr lang="en-US" altLang="x-none" sz="2000" b="1"/>
              <a:t>Epigenetic silencing</a:t>
            </a:r>
          </a:p>
          <a:p>
            <a:pPr lvl="2"/>
            <a:r>
              <a:rPr lang="en-US" altLang="x-none" sz="1800"/>
              <a:t>change in histone architecture of the 5’LTR: deacetylation and methylation of histones</a:t>
            </a:r>
          </a:p>
          <a:p>
            <a:pPr lvl="2"/>
            <a:r>
              <a:rPr lang="en-US" altLang="x-none" sz="1800"/>
              <a:t>sequestration of host (Transcription Factors) and/or viral factors (Tat)  that regulate viral transcription</a:t>
            </a:r>
          </a:p>
          <a:p>
            <a:pPr lvl="1"/>
            <a:r>
              <a:rPr lang="en-US" altLang="x-none" sz="2000"/>
              <a:t>viral promoter competition with host gene </a:t>
            </a:r>
          </a:p>
          <a:p>
            <a:pPr lvl="1"/>
            <a:r>
              <a:rPr lang="en-US" altLang="x-none" sz="2000"/>
              <a:t>defective virus</a:t>
            </a:r>
          </a:p>
          <a:p>
            <a:pPr lvl="2"/>
            <a:r>
              <a:rPr lang="en-US" altLang="x-none" sz="1800"/>
              <a:t>may not be replication competent, unable to transcribe</a:t>
            </a:r>
          </a:p>
          <a:p>
            <a:pPr lvl="1"/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094479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536926" y="6565466"/>
            <a:ext cx="7006251" cy="251748"/>
          </a:xfrm>
        </p:spPr>
        <p:txBody>
          <a:bodyPr/>
          <a:lstStyle/>
          <a:p>
            <a:r>
              <a:rPr lang="en-US" altLang="x-none" sz="1600">
                <a:solidFill>
                  <a:schemeClr val="bg1">
                    <a:lumMod val="75000"/>
                  </a:schemeClr>
                </a:solidFill>
              </a:rPr>
              <a:t>Mendez et al, 2015</a:t>
            </a:r>
          </a:p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85F23-470B-B540-9492-8220B9E90E8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z="1400">
                <a:solidFill>
                  <a:schemeClr val="bg1">
                    <a:lumMod val="75000"/>
                  </a:schemeClr>
                </a:solidFill>
              </a:rPr>
              <a:t>Block and Lock using Gene Silencing: IAS 2018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345654" y="478707"/>
            <a:ext cx="8798346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ヒラギノ角ゴ Pro W3" pitchFamily="-65" charset="-128"/>
                <a:cs typeface="ヒラギノ角ゴ Pro W3" pitchFamily="-65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ヒラギノ角ゴ Pro W3" pitchFamily="-65" charset="-128"/>
                <a:cs typeface="ヒラギノ角ゴ Pro W3" pitchFamily="-65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ヒラギノ角ゴ Pro W3" pitchFamily="-65" charset="-128"/>
                <a:cs typeface="ヒラギノ角ゴ Pro W3" pitchFamily="-65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ヒラギノ角ゴ Pro W3" pitchFamily="-65" charset="-128"/>
                <a:cs typeface="ヒラギノ角ゴ Pro W3" pitchFamily="-65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ヒラギノ角ゴ Pro W3" pitchFamily="-65" charset="-128"/>
                <a:cs typeface="ヒラギノ角ゴ Pro W3" pitchFamily="-65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ヒラギノ角ゴ Pro W3" pitchFamily="-65" charset="-128"/>
                <a:cs typeface="ヒラギノ角ゴ Pro W3" pitchFamily="-65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ヒラギノ角ゴ Pro W3" pitchFamily="-65" charset="-128"/>
                <a:cs typeface="ヒラギノ角ゴ Pro W3" pitchFamily="-65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ヒラギノ角ゴ Pro W3" pitchFamily="-65" charset="-128"/>
                <a:cs typeface="ヒラギノ角ゴ Pro W3" pitchFamily="-65" charset="-128"/>
              </a:defRPr>
            </a:lvl9pPr>
          </a:lstStyle>
          <a:p>
            <a:r>
              <a:rPr lang="en-US" altLang="x-none" sz="2800" kern="0">
                <a:latin typeface="Arial" charset="0"/>
              </a:rPr>
              <a:t>Control of </a:t>
            </a:r>
            <a:r>
              <a:rPr lang="en-US" altLang="x-none" sz="2800" kern="0" err="1">
                <a:latin typeface="Arial" charset="0"/>
              </a:rPr>
              <a:t>Proviral</a:t>
            </a:r>
            <a:r>
              <a:rPr lang="en-US" altLang="x-none" sz="2800" kern="0">
                <a:latin typeface="Arial" charset="0"/>
              </a:rPr>
              <a:t> Transcription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 bwMode="auto">
          <a:xfrm>
            <a:off x="179388" y="1155851"/>
            <a:ext cx="7772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x-none" sz="2800" kern="0">
                <a:latin typeface="Arial" charset="0"/>
              </a:rPr>
              <a:t>Importance of 5</a:t>
            </a:r>
            <a:r>
              <a:rPr lang="en-US" altLang="en-US" sz="2800" kern="0">
                <a:latin typeface="Arial" charset="0"/>
              </a:rPr>
              <a:t>’</a:t>
            </a:r>
            <a:r>
              <a:rPr lang="en-US" altLang="ja-JP" sz="2800" kern="0">
                <a:latin typeface="Arial" charset="0"/>
              </a:rPr>
              <a:t>LTR</a:t>
            </a:r>
            <a:endParaRPr lang="en-US" altLang="x-none" sz="2800" kern="0">
              <a:latin typeface="Arial" charset="0"/>
            </a:endParaRPr>
          </a:p>
        </p:txBody>
      </p:sp>
      <p:grpSp>
        <p:nvGrpSpPr>
          <p:cNvPr id="16" name="Group 5"/>
          <p:cNvGrpSpPr>
            <a:grpSpLocks/>
          </p:cNvGrpSpPr>
          <p:nvPr/>
        </p:nvGrpSpPr>
        <p:grpSpPr bwMode="auto">
          <a:xfrm>
            <a:off x="179388" y="1628775"/>
            <a:ext cx="8640762" cy="4249738"/>
            <a:chOff x="179388" y="1916113"/>
            <a:chExt cx="8640762" cy="4249737"/>
          </a:xfrm>
        </p:grpSpPr>
        <p:pic>
          <p:nvPicPr>
            <p:cNvPr id="17" name="Picture 1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388" y="1916113"/>
              <a:ext cx="8640762" cy="4249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" name="Group 4"/>
            <p:cNvGrpSpPr>
              <a:grpSpLocks/>
            </p:cNvGrpSpPr>
            <p:nvPr/>
          </p:nvGrpSpPr>
          <p:grpSpPr bwMode="auto">
            <a:xfrm>
              <a:off x="4716016" y="4941168"/>
              <a:ext cx="2736304" cy="1152128"/>
              <a:chOff x="4716016" y="4941168"/>
              <a:chExt cx="2736304" cy="1152128"/>
            </a:xfrm>
          </p:grpSpPr>
          <p:sp>
            <p:nvSpPr>
              <p:cNvPr id="19" name="Rounded Rectangle 1"/>
              <p:cNvSpPr>
                <a:spLocks noChangeArrowheads="1"/>
              </p:cNvSpPr>
              <p:nvPr/>
            </p:nvSpPr>
            <p:spPr bwMode="auto">
              <a:xfrm>
                <a:off x="4716016" y="5085184"/>
                <a:ext cx="1584176" cy="100811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endParaRPr lang="x-none" altLang="x-none"/>
              </a:p>
            </p:txBody>
          </p:sp>
          <p:sp>
            <p:nvSpPr>
              <p:cNvPr id="20" name="Rectangle 2"/>
              <p:cNvSpPr>
                <a:spLocks noChangeArrowheads="1"/>
              </p:cNvSpPr>
              <p:nvPr/>
            </p:nvSpPr>
            <p:spPr bwMode="auto">
              <a:xfrm>
                <a:off x="4932040" y="4941168"/>
                <a:ext cx="216024" cy="1440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endParaRPr lang="x-none" altLang="x-none"/>
              </a:p>
            </p:txBody>
          </p:sp>
          <p:sp>
            <p:nvSpPr>
              <p:cNvPr id="21" name="Rounded Rectangle 3"/>
              <p:cNvSpPr>
                <a:spLocks noChangeArrowheads="1"/>
              </p:cNvSpPr>
              <p:nvPr/>
            </p:nvSpPr>
            <p:spPr bwMode="auto">
              <a:xfrm>
                <a:off x="6228184" y="5877272"/>
                <a:ext cx="1224136" cy="216024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endParaRPr lang="x-none" altLang="x-none"/>
              </a:p>
            </p:txBody>
          </p:sp>
        </p:grpSp>
      </p:grpSp>
      <p:sp>
        <p:nvSpPr>
          <p:cNvPr id="22" name="TextBox 6"/>
          <p:cNvSpPr txBox="1">
            <a:spLocks noChangeArrowheads="1"/>
          </p:cNvSpPr>
          <p:nvPr/>
        </p:nvSpPr>
        <p:spPr bwMode="auto">
          <a:xfrm>
            <a:off x="345654" y="5590728"/>
            <a:ext cx="7140096" cy="1015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r>
              <a:rPr lang="en-US" altLang="x-none" sz="2000"/>
              <a:t>LTR : 	binding sites for Tat and host transcription factors</a:t>
            </a:r>
          </a:p>
          <a:p>
            <a:r>
              <a:rPr lang="en-US" altLang="x-none" sz="2000"/>
              <a:t>	histone methylation: 	closed/compacted chromatin</a:t>
            </a:r>
          </a:p>
          <a:p>
            <a:r>
              <a:rPr lang="en-US" altLang="x-none" sz="2000"/>
              <a:t>	histone acetylation: 	open/accessible chromatin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15499B4-242F-CD47-866A-4180D8EE01FC}"/>
              </a:ext>
            </a:extLst>
          </p:cNvPr>
          <p:cNvGrpSpPr/>
          <p:nvPr/>
        </p:nvGrpSpPr>
        <p:grpSpPr>
          <a:xfrm>
            <a:off x="6452173" y="5435030"/>
            <a:ext cx="1047964" cy="195209"/>
            <a:chOff x="6565187" y="5496674"/>
            <a:chExt cx="1047964" cy="195209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34470AC-A67D-9441-8ECB-838285E591B6}"/>
                </a:ext>
              </a:extLst>
            </p:cNvPr>
            <p:cNvCxnSpPr/>
            <p:nvPr/>
          </p:nvCxnSpPr>
          <p:spPr bwMode="auto">
            <a:xfrm>
              <a:off x="6565187" y="5496674"/>
              <a:ext cx="0" cy="19520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1263A0E9-2662-4C48-B933-9353D5030193}"/>
                </a:ext>
              </a:extLst>
            </p:cNvPr>
            <p:cNvCxnSpPr/>
            <p:nvPr/>
          </p:nvCxnSpPr>
          <p:spPr bwMode="auto">
            <a:xfrm>
              <a:off x="6585735" y="5681609"/>
              <a:ext cx="102741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081992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85F23-470B-B540-9492-8220B9E90E8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215900" y="498263"/>
            <a:ext cx="77724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ヒラギノ角ゴ Pro W3" pitchFamily="-65" charset="-128"/>
                <a:cs typeface="ヒラギノ角ゴ Pro W3" pitchFamily="-65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ヒラギノ角ゴ Pro W3" pitchFamily="-65" charset="-128"/>
                <a:cs typeface="ヒラギノ角ゴ Pro W3" pitchFamily="-65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ヒラギノ角ゴ Pro W3" pitchFamily="-65" charset="-128"/>
                <a:cs typeface="ヒラギノ角ゴ Pro W3" pitchFamily="-65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ヒラギノ角ゴ Pro W3" pitchFamily="-65" charset="-128"/>
                <a:cs typeface="ヒラギノ角ゴ Pro W3" pitchFamily="-65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ヒラギノ角ゴ Pro W3" pitchFamily="-65" charset="-128"/>
                <a:cs typeface="ヒラギノ角ゴ Pro W3" pitchFamily="-65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ヒラギノ角ゴ Pro W3" pitchFamily="-65" charset="-128"/>
                <a:cs typeface="ヒラギノ角ゴ Pro W3" pitchFamily="-65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ヒラギノ角ゴ Pro W3" pitchFamily="-65" charset="-128"/>
                <a:cs typeface="ヒラギノ角ゴ Pro W3" pitchFamily="-65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ヒラギノ角ゴ Pro W3" pitchFamily="-65" charset="-128"/>
                <a:cs typeface="ヒラギノ角ゴ Pro W3" pitchFamily="-65" charset="-128"/>
              </a:defRPr>
            </a:lvl9pPr>
          </a:lstStyle>
          <a:p>
            <a:r>
              <a:rPr lang="en-US" altLang="x-none" kern="0">
                <a:latin typeface="Arial" charset="0"/>
              </a:rPr>
              <a:t>Epigenetic regulation of viral latency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 bwMode="auto">
          <a:xfrm>
            <a:off x="215900" y="987213"/>
            <a:ext cx="80772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x-none" sz="2400" kern="0">
                <a:latin typeface="Arial" charset="0"/>
              </a:rPr>
              <a:t>Rearrangement of Nucleosome architecture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-1" y="1632997"/>
            <a:ext cx="9144001" cy="4779962"/>
            <a:chOff x="-1" y="1632997"/>
            <a:chExt cx="9144001" cy="4779962"/>
          </a:xfrm>
        </p:grpSpPr>
        <p:pic>
          <p:nvPicPr>
            <p:cNvPr id="1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1632997"/>
              <a:ext cx="9144001" cy="4779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tangle 17"/>
            <p:cNvSpPr/>
            <p:nvPr/>
          </p:nvSpPr>
          <p:spPr bwMode="auto">
            <a:xfrm>
              <a:off x="0" y="1701800"/>
              <a:ext cx="215900" cy="2667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ヒラギノ角ゴ Pro W3" pitchFamily="-65" charset="-128"/>
                <a:cs typeface="ヒラギノ角ゴ Pro W3" pitchFamily="-65" charset="-128"/>
              </a:endParaRPr>
            </a:p>
          </p:txBody>
        </p:sp>
      </p:grpSp>
      <p:sp>
        <p:nvSpPr>
          <p:cNvPr id="20" name="TextBox 7"/>
          <p:cNvSpPr txBox="1">
            <a:spLocks noGrp="1" noChangeArrowheads="1"/>
          </p:cNvSpPr>
          <p:nvPr>
            <p:ph type="body" sz="quarter" idx="11"/>
          </p:nvPr>
        </p:nvSpPr>
        <p:spPr bwMode="auto">
          <a:xfrm>
            <a:off x="6425072" y="6525343"/>
            <a:ext cx="217848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r>
              <a:rPr lang="en-US" altLang="x-none" sz="1400" err="1"/>
              <a:t>Coiras</a:t>
            </a:r>
            <a:r>
              <a:rPr lang="en-US" altLang="x-none" sz="1400"/>
              <a:t> et al, 2009 Nat. </a:t>
            </a:r>
            <a:r>
              <a:rPr lang="en-US" altLang="x-none" sz="1400" err="1"/>
              <a:t>Imm</a:t>
            </a:r>
            <a:endParaRPr lang="en-US" altLang="x-none" sz="1400"/>
          </a:p>
        </p:txBody>
      </p:sp>
      <p:sp>
        <p:nvSpPr>
          <p:cNvPr id="22" name="Rectangle 21"/>
          <p:cNvSpPr/>
          <p:nvPr/>
        </p:nvSpPr>
        <p:spPr>
          <a:xfrm>
            <a:off x="5192277" y="1632997"/>
            <a:ext cx="38827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accent6"/>
                </a:solidFill>
                <a:ea typeface="ヒラギノ角ゴ Pro W3" charset="0"/>
              </a:rPr>
              <a:t>open, acetylated chromatin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7950" y="5951294"/>
            <a:ext cx="41905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x-none">
                <a:solidFill>
                  <a:srgbClr val="FF0000"/>
                </a:solidFill>
              </a:rPr>
              <a:t>closed, methylated chromatin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102600" y="4521200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>
                <a:solidFill>
                  <a:srgbClr val="FF0000"/>
                </a:solidFill>
              </a:rPr>
              <a:t>X</a:t>
            </a:r>
          </a:p>
        </p:txBody>
      </p:sp>
      <p:cxnSp>
        <p:nvCxnSpPr>
          <p:cNvPr id="26" name="Straight Arrow Connector 25"/>
          <p:cNvCxnSpPr/>
          <p:nvPr/>
        </p:nvCxnSpPr>
        <p:spPr bwMode="auto">
          <a:xfrm>
            <a:off x="7886700" y="3594100"/>
            <a:ext cx="889000" cy="127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604968E0-B253-A940-9573-959149777838}"/>
              </a:ext>
            </a:extLst>
          </p:cNvPr>
          <p:cNvSpPr txBox="1">
            <a:spLocks/>
          </p:cNvSpPr>
          <p:nvPr/>
        </p:nvSpPr>
        <p:spPr>
          <a:xfrm>
            <a:off x="518864" y="73225"/>
            <a:ext cx="6311153" cy="24053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ヒラギノ角ゴ Pro W3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9pPr>
          </a:lstStyle>
          <a:p>
            <a:r>
              <a:rPr lang="en-US"/>
              <a:t>Block and Lock using Gene Silencing: IAS 2018</a:t>
            </a:r>
          </a:p>
        </p:txBody>
      </p:sp>
    </p:spTree>
    <p:extLst>
      <p:ext uri="{BB962C8B-B14F-4D97-AF65-F5344CB8AC3E}">
        <p14:creationId xmlns:p14="http://schemas.microsoft.com/office/powerpoint/2010/main" val="1173722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600" err="1">
                <a:solidFill>
                  <a:schemeClr val="tx1"/>
                </a:solidFill>
              </a:rPr>
              <a:t>Ahlenstiel</a:t>
            </a:r>
            <a:r>
              <a:rPr lang="en-US" sz="1600">
                <a:solidFill>
                  <a:schemeClr val="tx1"/>
                </a:solidFill>
              </a:rPr>
              <a:t> et al,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85F23-470B-B540-9492-8220B9E90E8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519113" y="80138"/>
            <a:ext cx="6311153" cy="240537"/>
          </a:xfrm>
        </p:spPr>
        <p:txBody>
          <a:bodyPr/>
          <a:lstStyle/>
          <a:p>
            <a:r>
              <a:rPr lang="en-US" sz="1600">
                <a:solidFill>
                  <a:schemeClr val="bg1">
                    <a:lumMod val="75000"/>
                  </a:schemeClr>
                </a:solidFill>
              </a:rPr>
              <a:t>Block and Lock using Gene Silencing: IAS 2018</a:t>
            </a: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519113" y="574675"/>
            <a:ext cx="8085137" cy="412750"/>
          </a:xfrm>
          <a:prstGeom prst="rect">
            <a:avLst/>
          </a:prstGeom>
        </p:spPr>
        <p:txBody>
          <a:bodyPr lIns="0" tIns="0" rIns="0" bIns="0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ヒラギノ角ゴ Pro W3" pitchFamily="-65" charset="-128"/>
                <a:cs typeface="ヒラギノ角ゴ Pro W3" pitchFamily="-65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ヒラギノ角ゴ Pro W3" pitchFamily="-65" charset="-128"/>
                <a:cs typeface="ヒラギノ角ゴ Pro W3" pitchFamily="-65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ヒラギノ角ゴ Pro W3" pitchFamily="-65" charset="-128"/>
                <a:cs typeface="ヒラギノ角ゴ Pro W3" pitchFamily="-65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ヒラギノ角ゴ Pro W3" pitchFamily="-65" charset="-128"/>
                <a:cs typeface="ヒラギノ角ゴ Pro W3" pitchFamily="-65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ヒラギノ角ゴ Pro W3" pitchFamily="-65" charset="-128"/>
                <a:cs typeface="ヒラギノ角ゴ Pro W3" pitchFamily="-65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ヒラギノ角ゴ Pro W3" pitchFamily="-65" charset="-128"/>
                <a:cs typeface="ヒラギノ角ゴ Pro W3" pitchFamily="-65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ヒラギノ角ゴ Pro W3" pitchFamily="-65" charset="-128"/>
                <a:cs typeface="ヒラギノ角ゴ Pro W3" pitchFamily="-65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65" charset="0"/>
                <a:ea typeface="ヒラギノ角ゴ Pro W3" pitchFamily="-65" charset="-128"/>
                <a:cs typeface="ヒラギノ角ゴ Pro W3" pitchFamily="-65" charset="-128"/>
              </a:defRPr>
            </a:lvl9pPr>
          </a:lstStyle>
          <a:p>
            <a:pPr>
              <a:defRPr/>
            </a:pPr>
            <a:r>
              <a:rPr lang="en-US" kern="0"/>
              <a:t>Gene therapy for drug free remission of HIV</a:t>
            </a:r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465138" y="1241425"/>
            <a:ext cx="8678862" cy="4587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r>
              <a:rPr lang="en-US" sz="2400">
                <a:solidFill>
                  <a:srgbClr val="BE9D39"/>
                </a:solidFill>
                <a:cs typeface="Arial" charset="0"/>
              </a:rPr>
              <a:t>HIV Functional cure: enforcing viral latency </a:t>
            </a:r>
          </a:p>
          <a:p>
            <a:pPr algn="ctr" defTabSz="914400">
              <a:defRPr/>
            </a:pPr>
            <a:r>
              <a:rPr lang="en-US" sz="2400" b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“BIND and GAG” or “BLOCK and LOCK”</a:t>
            </a:r>
            <a:endParaRPr lang="en-US" altLang="ja-JP" sz="2400" b="0"/>
          </a:p>
          <a:p>
            <a:pPr defTabSz="914400">
              <a:defRPr/>
            </a:pPr>
            <a:r>
              <a:rPr lang="en-US" sz="2400">
                <a:solidFill>
                  <a:srgbClr val="BE9D39"/>
                </a:solidFill>
                <a:cs typeface="Arial" charset="0"/>
              </a:rPr>
              <a:t> </a:t>
            </a:r>
            <a:endParaRPr lang="en-US" altLang="en-US" sz="2400">
              <a:solidFill>
                <a:srgbClr val="BE9D39"/>
              </a:solidFill>
            </a:endParaRPr>
          </a:p>
          <a:p>
            <a:pPr defTabSz="914400">
              <a:defRPr/>
            </a:pPr>
            <a:endParaRPr lang="en-US" sz="2400" kern="0">
              <a:solidFill>
                <a:srgbClr val="BE9D5A"/>
              </a:solidFill>
            </a:endParaRPr>
          </a:p>
          <a:p>
            <a:pPr defTabSz="914400">
              <a:defRPr/>
            </a:pPr>
            <a:endParaRPr lang="en-US" sz="2400" kern="0">
              <a:solidFill>
                <a:srgbClr val="BE9D5A"/>
              </a:solidFill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 bwMode="auto">
          <a:xfrm>
            <a:off x="460374" y="2101850"/>
            <a:ext cx="8437045" cy="2219325"/>
          </a:xfrm>
          <a:prstGeom prst="rect">
            <a:avLst/>
          </a:prstGeom>
          <a:noFill/>
          <a:extLst>
            <a:ext uri="{909E8E84-426E-40dd-AFC4-6F175D3DCCD1}"/>
            <a:ext uri="{91240B29-F687-4f45-9708-019B960494DF}"/>
          </a:extLst>
        </p:spPr>
        <p:txBody>
          <a:bodyPr lIns="130046" tIns="65023" rIns="130046" bIns="65023"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kern="0">
                <a:cs typeface="Arial" charset="0"/>
              </a:rPr>
              <a:t>Gene therapy: </a:t>
            </a:r>
            <a:r>
              <a:rPr lang="en-US" sz="2000" kern="0" err="1">
                <a:cs typeface="Arial" charset="0"/>
              </a:rPr>
              <a:t>si</a:t>
            </a:r>
            <a:r>
              <a:rPr lang="en-US" sz="2000" kern="0">
                <a:cs typeface="Arial" charset="0"/>
              </a:rPr>
              <a:t>/shRNA which target sequences within HIV promoter</a:t>
            </a:r>
          </a:p>
          <a:p>
            <a:pPr>
              <a:defRPr/>
            </a:pPr>
            <a:r>
              <a:rPr lang="en-US" sz="2000"/>
              <a:t>Induces </a:t>
            </a:r>
            <a:r>
              <a:rPr lang="en-US" sz="2000" b="1"/>
              <a:t>long term lock down of virus in latent form, </a:t>
            </a:r>
            <a:r>
              <a:rPr lang="en-US" sz="2000"/>
              <a:t>by inducing change in histone tails and nucleosome architecture,</a:t>
            </a:r>
            <a:r>
              <a:rPr lang="en-US" sz="2000" b="1"/>
              <a:t> </a:t>
            </a:r>
            <a:r>
              <a:rPr lang="en-US" sz="2000"/>
              <a:t>resistant to a range of reactivation stimuli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299AD00-A48C-A343-9B33-B4431EB9BAC1}"/>
              </a:ext>
            </a:extLst>
          </p:cNvPr>
          <p:cNvGrpSpPr/>
          <p:nvPr/>
        </p:nvGrpSpPr>
        <p:grpSpPr>
          <a:xfrm>
            <a:off x="984250" y="3443288"/>
            <a:ext cx="6873875" cy="2990850"/>
            <a:chOff x="984250" y="3443288"/>
            <a:chExt cx="6873875" cy="2990850"/>
          </a:xfrm>
        </p:grpSpPr>
        <p:pic>
          <p:nvPicPr>
            <p:cNvPr id="14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4250" y="3443288"/>
              <a:ext cx="6873875" cy="299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3"/>
            <p:cNvSpPr txBox="1">
              <a:spLocks noChangeArrowheads="1"/>
            </p:cNvSpPr>
            <p:nvPr/>
          </p:nvSpPr>
          <p:spPr bwMode="auto">
            <a:xfrm>
              <a:off x="2059776" y="5917329"/>
              <a:ext cx="1490413" cy="3077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r>
                <a:rPr lang="en-US" altLang="x-none" sz="1400"/>
                <a:t>viral  replication</a:t>
              </a:r>
            </a:p>
          </p:txBody>
        </p:sp>
      </p:grpSp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5181600" y="5917272"/>
            <a:ext cx="2114550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r>
              <a:rPr lang="en-US" altLang="x-none" sz="1400"/>
              <a:t>viral  replication stopped</a:t>
            </a:r>
          </a:p>
        </p:txBody>
      </p:sp>
    </p:spTree>
    <p:extLst>
      <p:ext uri="{BB962C8B-B14F-4D97-AF65-F5344CB8AC3E}">
        <p14:creationId xmlns:p14="http://schemas.microsoft.com/office/powerpoint/2010/main" val="829810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889402" y="6568030"/>
            <a:ext cx="7006251" cy="251748"/>
          </a:xfrm>
        </p:spPr>
        <p:txBody>
          <a:bodyPr/>
          <a:lstStyle/>
          <a:p>
            <a:r>
              <a:rPr lang="en-US" altLang="x-none" sz="1400">
                <a:solidFill>
                  <a:schemeClr val="tx1"/>
                </a:solidFill>
              </a:rPr>
              <a:t>Mendez et al, 2015</a:t>
            </a:r>
          </a:p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85F23-470B-B540-9492-8220B9E90E8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355600" y="75940"/>
            <a:ext cx="6311153" cy="240537"/>
          </a:xfrm>
        </p:spPr>
        <p:txBody>
          <a:bodyPr/>
          <a:lstStyle/>
          <a:p>
            <a:r>
              <a:rPr lang="en-US" sz="1600">
                <a:solidFill>
                  <a:schemeClr val="bg1">
                    <a:lumMod val="75000"/>
                  </a:schemeClr>
                </a:solidFill>
              </a:rPr>
              <a:t>Block and Lock using Gene Silencing: IAS 2018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5192" y="504972"/>
            <a:ext cx="8817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/>
                <a:cs typeface="Arial"/>
              </a:rPr>
              <a:t>HIV-1 Promoter siRNA transcriptional silencing targets</a:t>
            </a:r>
          </a:p>
        </p:txBody>
      </p:sp>
      <p:sp>
        <p:nvSpPr>
          <p:cNvPr id="9" name="Text Box 1076"/>
          <p:cNvSpPr txBox="1">
            <a:spLocks noChangeArrowheads="1"/>
          </p:cNvSpPr>
          <p:nvPr/>
        </p:nvSpPr>
        <p:spPr bwMode="auto">
          <a:xfrm>
            <a:off x="1009650" y="3275284"/>
            <a:ext cx="10699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  <a:latin typeface="Times" pitchFamily="-123" charset="0"/>
              </a:rPr>
              <a:t>H3K9Ac</a:t>
            </a:r>
          </a:p>
        </p:txBody>
      </p:sp>
      <p:sp>
        <p:nvSpPr>
          <p:cNvPr id="10" name="Text Box 1076"/>
          <p:cNvSpPr txBox="1">
            <a:spLocks noChangeArrowheads="1"/>
          </p:cNvSpPr>
          <p:nvPr/>
        </p:nvSpPr>
        <p:spPr bwMode="auto">
          <a:xfrm>
            <a:off x="2595561" y="3285597"/>
            <a:ext cx="10699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  <a:latin typeface="Times" pitchFamily="-123" charset="0"/>
              </a:rPr>
              <a:t>H3K9Ac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55600" y="6500814"/>
            <a:ext cx="841692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map&#10;&#10;Description generated with high confidence">
            <a:extLst>
              <a:ext uri="{FF2B5EF4-FFF2-40B4-BE49-F238E27FC236}">
                <a16:creationId xmlns:a16="http://schemas.microsoft.com/office/drawing/2014/main" id="{0AF67454-59EB-444C-B351-21F7F7B767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482927"/>
            <a:ext cx="9042401" cy="401788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718B08A-06AE-4073-93DB-1D7E261C563F}"/>
              </a:ext>
            </a:extLst>
          </p:cNvPr>
          <p:cNvSpPr txBox="1"/>
          <p:nvPr/>
        </p:nvSpPr>
        <p:spPr>
          <a:xfrm>
            <a:off x="141580" y="1021072"/>
            <a:ext cx="9002420" cy="3088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2400" b="1" err="1">
                <a:latin typeface="+mj-lt"/>
                <a:cs typeface="Arial" panose="020B0604020202020204" pitchFamily="34" charset="0"/>
              </a:rPr>
              <a:t>siPromA</a:t>
            </a:r>
            <a:r>
              <a:rPr lang="de-DE" sz="2400" b="1">
                <a:latin typeface="+mj-lt"/>
                <a:cs typeface="Arial" panose="020B0604020202020204" pitchFamily="34" charset="0"/>
              </a:rPr>
              <a:t>:</a:t>
            </a:r>
            <a:r>
              <a:rPr lang="de-DE" sz="2400">
                <a:latin typeface="+mj-lt"/>
                <a:cs typeface="Arial" panose="020B0604020202020204" pitchFamily="34" charset="0"/>
              </a:rPr>
              <a:t> 	</a:t>
            </a:r>
            <a:r>
              <a:rPr lang="de-DE" sz="2400" err="1">
                <a:latin typeface="+mj-lt"/>
                <a:cs typeface="Arial" panose="020B0604020202020204" pitchFamily="34" charset="0"/>
              </a:rPr>
              <a:t>targets</a:t>
            </a:r>
            <a:r>
              <a:rPr lang="de-DE" sz="2400">
                <a:latin typeface="+mj-lt"/>
                <a:cs typeface="Arial" panose="020B0604020202020204" pitchFamily="34" charset="0"/>
              </a:rPr>
              <a:t> </a:t>
            </a:r>
            <a:r>
              <a:rPr lang="de-DE" sz="2400" err="1">
                <a:latin typeface="+mj-lt"/>
                <a:cs typeface="Arial" panose="020B0604020202020204" pitchFamily="34" charset="0"/>
              </a:rPr>
              <a:t>the</a:t>
            </a:r>
            <a:r>
              <a:rPr lang="de-DE" sz="2400">
                <a:latin typeface="+mj-lt"/>
                <a:cs typeface="Arial" panose="020B0604020202020204" pitchFamily="34" charset="0"/>
              </a:rPr>
              <a:t> </a:t>
            </a:r>
            <a:r>
              <a:rPr lang="de-DE" sz="2400" err="1">
                <a:latin typeface="+mj-lt"/>
                <a:cs typeface="Arial" panose="020B0604020202020204" pitchFamily="34" charset="0"/>
              </a:rPr>
              <a:t>unique</a:t>
            </a:r>
            <a:r>
              <a:rPr lang="de-DE" sz="2400">
                <a:latin typeface="+mj-lt"/>
                <a:cs typeface="Arial" panose="020B0604020202020204" pitchFamily="34" charset="0"/>
              </a:rPr>
              <a:t>, </a:t>
            </a:r>
            <a:r>
              <a:rPr lang="de-DE" sz="2400" err="1">
                <a:latin typeface="+mj-lt"/>
                <a:cs typeface="Arial" panose="020B0604020202020204" pitchFamily="34" charset="0"/>
              </a:rPr>
              <a:t>tandem</a:t>
            </a:r>
            <a:r>
              <a:rPr lang="de-DE" sz="2400">
                <a:latin typeface="+mj-lt"/>
                <a:cs typeface="Arial" panose="020B0604020202020204" pitchFamily="34" charset="0"/>
              </a:rPr>
              <a:t> NF-</a:t>
            </a:r>
            <a:r>
              <a:rPr lang="de-DE" sz="2400">
                <a:latin typeface="Symbol" charset="2"/>
                <a:ea typeface="Symbol" charset="2"/>
                <a:cs typeface="Symbol" charset="2"/>
              </a:rPr>
              <a:t>k</a:t>
            </a:r>
            <a:r>
              <a:rPr lang="de-DE" sz="2400">
                <a:latin typeface="+mj-lt"/>
                <a:cs typeface="Arial" panose="020B0604020202020204" pitchFamily="34" charset="0"/>
              </a:rPr>
              <a:t>B </a:t>
            </a:r>
            <a:r>
              <a:rPr lang="de-DE" sz="2400" err="1">
                <a:latin typeface="+mj-lt"/>
                <a:cs typeface="Arial" panose="020B0604020202020204" pitchFamily="34" charset="0"/>
              </a:rPr>
              <a:t>binding</a:t>
            </a:r>
            <a:r>
              <a:rPr lang="de-DE" sz="2400">
                <a:latin typeface="+mj-lt"/>
                <a:cs typeface="Arial" panose="020B0604020202020204" pitchFamily="34" charset="0"/>
              </a:rPr>
              <a:t> </a:t>
            </a:r>
            <a:r>
              <a:rPr lang="de-DE" sz="2400" err="1">
                <a:latin typeface="+mj-lt"/>
                <a:cs typeface="Arial" panose="020B0604020202020204" pitchFamily="34" charset="0"/>
              </a:rPr>
              <a:t>motif</a:t>
            </a:r>
            <a:endParaRPr lang="de-DE" sz="2400">
              <a:latin typeface="+mj-lt"/>
              <a:cs typeface="Arial" panose="020B0604020202020204" pitchFamily="34" charset="0"/>
            </a:endParaRP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b="1">
                <a:latin typeface="+mj-lt"/>
                <a:cs typeface="Arial" panose="020B0604020202020204" pitchFamily="34" charset="0"/>
              </a:rPr>
              <a:t>s</a:t>
            </a:r>
            <a:r>
              <a:rPr lang="de-DE" sz="2400" b="1">
                <a:latin typeface="+mj-lt"/>
                <a:cs typeface="Arial" panose="020B0604020202020204" pitchFamily="34" charset="0"/>
              </a:rPr>
              <a:t>i143:	</a:t>
            </a:r>
            <a:r>
              <a:rPr lang="de-DE" sz="2400" err="1">
                <a:latin typeface="+mj-lt"/>
                <a:cs typeface="Arial" panose="020B0604020202020204" pitchFamily="34" charset="0"/>
              </a:rPr>
              <a:t>targets</a:t>
            </a:r>
            <a:r>
              <a:rPr lang="de-DE" sz="2400">
                <a:latin typeface="+mj-lt"/>
                <a:cs typeface="Arial" panose="020B0604020202020204" pitchFamily="34" charset="0"/>
              </a:rPr>
              <a:t> </a:t>
            </a:r>
            <a:r>
              <a:rPr lang="de-DE" sz="2400" err="1">
                <a:latin typeface="+mj-lt"/>
                <a:cs typeface="Arial" panose="020B0604020202020204" pitchFamily="34" charset="0"/>
              </a:rPr>
              <a:t>region</a:t>
            </a:r>
            <a:r>
              <a:rPr lang="de-DE" sz="2400">
                <a:latin typeface="+mj-lt"/>
                <a:cs typeface="Arial" panose="020B0604020202020204" pitchFamily="34" charset="0"/>
              </a:rPr>
              <a:t> </a:t>
            </a:r>
            <a:r>
              <a:rPr lang="de-DE" sz="2400" err="1">
                <a:latin typeface="+mj-lt"/>
                <a:cs typeface="Arial" panose="020B0604020202020204" pitchFamily="34" charset="0"/>
              </a:rPr>
              <a:t>adjacent</a:t>
            </a:r>
            <a:r>
              <a:rPr lang="de-DE" sz="2400">
                <a:latin typeface="+mj-lt"/>
                <a:cs typeface="Arial" panose="020B0604020202020204" pitchFamily="34" charset="0"/>
              </a:rPr>
              <a:t> </a:t>
            </a:r>
            <a:r>
              <a:rPr lang="de-DE" sz="2400" err="1">
                <a:latin typeface="+mj-lt"/>
                <a:cs typeface="Arial" panose="020B0604020202020204" pitchFamily="34" charset="0"/>
              </a:rPr>
              <a:t>to</a:t>
            </a:r>
            <a:r>
              <a:rPr lang="de-DE" sz="2400">
                <a:latin typeface="+mj-lt"/>
                <a:cs typeface="Arial" panose="020B0604020202020204" pitchFamily="34" charset="0"/>
              </a:rPr>
              <a:t> AP-1/COUP-TF </a:t>
            </a:r>
            <a:r>
              <a:rPr lang="de-DE" sz="2400" err="1">
                <a:latin typeface="+mj-lt"/>
                <a:cs typeface="Arial" panose="020B0604020202020204" pitchFamily="34" charset="0"/>
              </a:rPr>
              <a:t>motif</a:t>
            </a:r>
            <a:endParaRPr lang="de-DE" sz="2400">
              <a:latin typeface="+mj-lt"/>
              <a:cs typeface="Arial" panose="020B0604020202020204" pitchFamily="34" charset="0"/>
            </a:endParaRP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err="1">
                <a:latin typeface="+mj-lt"/>
                <a:cs typeface="Arial" panose="020B0604020202020204" pitchFamily="34" charset="0"/>
              </a:rPr>
              <a:t>both</a:t>
            </a:r>
            <a:r>
              <a:rPr lang="de-DE">
                <a:latin typeface="+mj-lt"/>
                <a:cs typeface="Arial" panose="020B0604020202020204" pitchFamily="34" charset="0"/>
              </a:rPr>
              <a:t> </a:t>
            </a:r>
            <a:r>
              <a:rPr lang="de-DE" err="1">
                <a:latin typeface="+mj-lt"/>
                <a:cs typeface="Arial" panose="020B0604020202020204" pitchFamily="34" charset="0"/>
              </a:rPr>
              <a:t>have</a:t>
            </a:r>
            <a:r>
              <a:rPr lang="de-DE">
                <a:latin typeface="+mj-lt"/>
                <a:cs typeface="Arial" panose="020B0604020202020204" pitchFamily="34" charset="0"/>
              </a:rPr>
              <a:t> </a:t>
            </a:r>
            <a:r>
              <a:rPr lang="de-DE" err="1">
                <a:latin typeface="+mj-lt"/>
                <a:cs typeface="Arial" panose="020B0604020202020204" pitchFamily="34" charset="0"/>
              </a:rPr>
              <a:t>sequences</a:t>
            </a:r>
            <a:r>
              <a:rPr lang="de-DE">
                <a:latin typeface="+mj-lt"/>
                <a:cs typeface="Arial" panose="020B0604020202020204" pitchFamily="34" charset="0"/>
              </a:rPr>
              <a:t> </a:t>
            </a:r>
            <a:r>
              <a:rPr lang="de-DE" err="1">
                <a:latin typeface="+mj-lt"/>
                <a:cs typeface="Arial" panose="020B0604020202020204" pitchFamily="34" charset="0"/>
              </a:rPr>
              <a:t>that</a:t>
            </a:r>
            <a:r>
              <a:rPr lang="de-DE">
                <a:latin typeface="+mj-lt"/>
                <a:cs typeface="Arial" panose="020B0604020202020204" pitchFamily="34" charset="0"/>
              </a:rPr>
              <a:t> </a:t>
            </a:r>
            <a:r>
              <a:rPr lang="de-DE" err="1">
                <a:latin typeface="+mj-lt"/>
                <a:cs typeface="Arial" panose="020B0604020202020204" pitchFamily="34" charset="0"/>
              </a:rPr>
              <a:t>differ</a:t>
            </a:r>
            <a:r>
              <a:rPr lang="de-DE">
                <a:latin typeface="+mj-lt"/>
                <a:cs typeface="Arial" panose="020B0604020202020204" pitchFamily="34" charset="0"/>
              </a:rPr>
              <a:t> </a:t>
            </a:r>
            <a:r>
              <a:rPr lang="de-DE" err="1">
                <a:latin typeface="+mj-lt"/>
                <a:cs typeface="Arial" panose="020B0604020202020204" pitchFamily="34" charset="0"/>
              </a:rPr>
              <a:t>from</a:t>
            </a:r>
            <a:r>
              <a:rPr lang="de-DE">
                <a:latin typeface="+mj-lt"/>
                <a:cs typeface="Arial" panose="020B0604020202020204" pitchFamily="34" charset="0"/>
              </a:rPr>
              <a:t> </a:t>
            </a:r>
            <a:r>
              <a:rPr lang="de-DE" err="1">
                <a:latin typeface="+mj-lt"/>
                <a:cs typeface="Arial" panose="020B0604020202020204" pitchFamily="34" charset="0"/>
              </a:rPr>
              <a:t>those</a:t>
            </a:r>
            <a:r>
              <a:rPr lang="de-DE">
                <a:latin typeface="+mj-lt"/>
                <a:cs typeface="Arial" panose="020B0604020202020204" pitchFamily="34" charset="0"/>
              </a:rPr>
              <a:t> in </a:t>
            </a:r>
            <a:r>
              <a:rPr lang="de-DE" err="1">
                <a:latin typeface="+mj-lt"/>
                <a:cs typeface="Arial" panose="020B0604020202020204" pitchFamily="34" charset="0"/>
              </a:rPr>
              <a:t>the</a:t>
            </a:r>
            <a:r>
              <a:rPr lang="de-DE">
                <a:latin typeface="+mj-lt"/>
                <a:cs typeface="Arial" panose="020B0604020202020204" pitchFamily="34" charset="0"/>
              </a:rPr>
              <a:t> human </a:t>
            </a:r>
            <a:r>
              <a:rPr lang="de-DE" err="1">
                <a:latin typeface="+mj-lt"/>
                <a:cs typeface="Arial" panose="020B0604020202020204" pitchFamily="34" charset="0"/>
              </a:rPr>
              <a:t>genome</a:t>
            </a:r>
            <a:r>
              <a:rPr lang="de-DE">
                <a:latin typeface="+mj-lt"/>
                <a:cs typeface="Arial" panose="020B0604020202020204" pitchFamily="34" charset="0"/>
              </a:rPr>
              <a:t>, but </a:t>
            </a:r>
            <a:r>
              <a:rPr lang="de-DE" err="1">
                <a:latin typeface="+mj-lt"/>
                <a:cs typeface="Arial" panose="020B0604020202020204" pitchFamily="34" charset="0"/>
              </a:rPr>
              <a:t>conserved</a:t>
            </a:r>
            <a:r>
              <a:rPr lang="de-DE">
                <a:latin typeface="+mj-lt"/>
                <a:cs typeface="Arial" panose="020B0604020202020204" pitchFamily="34" charset="0"/>
              </a:rPr>
              <a:t> in HIV-1</a:t>
            </a:r>
            <a:endParaRPr lang="de-DE" sz="2400">
              <a:latin typeface="+mj-lt"/>
              <a:cs typeface="Arial" panose="020B0604020202020204" pitchFamily="34" charset="0"/>
            </a:endParaRP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err="1">
                <a:latin typeface="+mj-lt"/>
                <a:cs typeface="Arial" panose="020B0604020202020204" pitchFamily="34" charset="0"/>
              </a:rPr>
              <a:t>allows</a:t>
            </a:r>
            <a:r>
              <a:rPr lang="de-DE">
                <a:latin typeface="+mj-lt"/>
                <a:cs typeface="Arial" panose="020B0604020202020204" pitchFamily="34" charset="0"/>
              </a:rPr>
              <a:t> </a:t>
            </a:r>
            <a:r>
              <a:rPr lang="de-DE" err="1">
                <a:latin typeface="+mj-lt"/>
                <a:cs typeface="Arial" panose="020B0604020202020204" pitchFamily="34" charset="0"/>
              </a:rPr>
              <a:t>multiplexing</a:t>
            </a:r>
            <a:endParaRPr lang="de-DE" sz="2400">
              <a:latin typeface="+mj-lt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>
              <a:latin typeface="+mj-lt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400"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99048" y="3933371"/>
            <a:ext cx="464457" cy="21481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F27052-601F-304E-8658-225F3855666D}"/>
              </a:ext>
            </a:extLst>
          </p:cNvPr>
          <p:cNvSpPr/>
          <p:nvPr/>
        </p:nvSpPr>
        <p:spPr>
          <a:xfrm>
            <a:off x="2595561" y="3979563"/>
            <a:ext cx="568879" cy="21481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9BA757-AAAE-1749-A07C-0C0B03A1A8D8}"/>
              </a:ext>
            </a:extLst>
          </p:cNvPr>
          <p:cNvSpPr txBox="1"/>
          <p:nvPr/>
        </p:nvSpPr>
        <p:spPr>
          <a:xfrm>
            <a:off x="2597088" y="6456550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>
                <a:solidFill>
                  <a:srgbClr val="C00000"/>
                </a:solidFill>
                <a:cs typeface="Arial" panose="020B0604020202020204" pitchFamily="34" charset="0"/>
              </a:rPr>
              <a:t>si143</a:t>
            </a:r>
            <a:endParaRPr lang="en-US">
              <a:solidFill>
                <a:srgbClr val="C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0A06E3-95B1-2C40-ABED-1ED229320321}"/>
              </a:ext>
            </a:extLst>
          </p:cNvPr>
          <p:cNvSpPr txBox="1"/>
          <p:nvPr/>
        </p:nvSpPr>
        <p:spPr>
          <a:xfrm>
            <a:off x="4997707" y="6420385"/>
            <a:ext cx="1524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err="1">
                <a:solidFill>
                  <a:srgbClr val="C00000"/>
                </a:solidFill>
                <a:cs typeface="Arial" panose="020B0604020202020204" pitchFamily="34" charset="0"/>
              </a:rPr>
              <a:t>siProm</a:t>
            </a:r>
            <a:r>
              <a:rPr lang="de-DE" b="1">
                <a:solidFill>
                  <a:srgbClr val="C00000"/>
                </a:solidFill>
                <a:cs typeface="Arial" panose="020B0604020202020204" pitchFamily="34" charset="0"/>
              </a:rPr>
              <a:t> A</a:t>
            </a:r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966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z="1600">
                <a:solidFill>
                  <a:schemeClr val="bg1">
                    <a:lumMod val="75000"/>
                  </a:schemeClr>
                </a:solidFill>
              </a:rPr>
              <a:t>Block and Lock using Gene Silencing: IAS 2018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662" y="448385"/>
            <a:ext cx="9084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err="1">
                <a:latin typeface="Arial"/>
                <a:cs typeface="Arial"/>
              </a:rPr>
              <a:t>siPromA</a:t>
            </a:r>
            <a:r>
              <a:rPr lang="en-US" b="1">
                <a:latin typeface="Arial"/>
                <a:cs typeface="Arial"/>
              </a:rPr>
              <a:t>/143 are highly specific &amp; potent HIV-1 suppressors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34DDA3D-DCFF-4DF8-854C-50CA6FD354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182020"/>
              </p:ext>
            </p:extLst>
          </p:nvPr>
        </p:nvGraphicFramePr>
        <p:xfrm>
          <a:off x="185924" y="1587019"/>
          <a:ext cx="4378138" cy="1765449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1134876">
                  <a:extLst>
                    <a:ext uri="{9D8B030D-6E8A-4147-A177-3AD203B41FA5}">
                      <a16:colId xmlns:a16="http://schemas.microsoft.com/office/drawing/2014/main" val="1685165439"/>
                    </a:ext>
                  </a:extLst>
                </a:gridCol>
                <a:gridCol w="3243262">
                  <a:extLst>
                    <a:ext uri="{9D8B030D-6E8A-4147-A177-3AD203B41FA5}">
                      <a16:colId xmlns:a16="http://schemas.microsoft.com/office/drawing/2014/main" val="3333505583"/>
                    </a:ext>
                  </a:extLst>
                </a:gridCol>
              </a:tblGrid>
              <a:tr h="3630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siRNA</a:t>
                      </a:r>
                      <a:endParaRPr lang="en-A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 HIV-1 </a:t>
                      </a:r>
                      <a:r>
                        <a:rPr lang="en-AU" sz="1400" baseline="-25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NL4-3</a:t>
                      </a:r>
                      <a:r>
                        <a:rPr lang="en-A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strain sequence</a:t>
                      </a:r>
                      <a:endParaRPr lang="en-A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1466479"/>
                  </a:ext>
                </a:extLst>
              </a:tr>
              <a:tr h="2393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b="1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siPromA</a:t>
                      </a:r>
                      <a:endParaRPr lang="en-AU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GGGACTTTCCGCTGGGGACTT</a:t>
                      </a:r>
                      <a:endParaRPr lang="en-AU" sz="14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3647800"/>
                  </a:ext>
                </a:extLst>
              </a:tr>
              <a:tr h="2393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siM2</a:t>
                      </a:r>
                      <a:endParaRPr lang="en-AU" sz="14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GGGACTTT</a:t>
                      </a:r>
                      <a:r>
                        <a:rPr lang="en-US" sz="1400" b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</a:t>
                      </a:r>
                      <a:r>
                        <a:rPr lang="en-US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GCTGGGGACTT</a:t>
                      </a:r>
                      <a:endParaRPr lang="en-AU" sz="14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5128439"/>
                  </a:ext>
                </a:extLst>
              </a:tr>
              <a:tr h="2393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b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siScrambled</a:t>
                      </a:r>
                      <a:endParaRPr lang="en-AU" sz="14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</a:t>
                      </a:r>
                      <a:r>
                        <a:rPr lang="en-US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r>
                        <a:rPr lang="en-US" sz="1400" b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CTGGGA</a:t>
                      </a:r>
                      <a:r>
                        <a:rPr lang="en-US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CG</a:t>
                      </a:r>
                      <a:r>
                        <a:rPr lang="en-US" sz="1400" b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TGT</a:t>
                      </a:r>
                      <a:r>
                        <a:rPr lang="en-US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r>
                        <a:rPr lang="en-US" sz="1400" b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CCTG</a:t>
                      </a:r>
                      <a:r>
                        <a:rPr lang="en-US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80949068"/>
                  </a:ext>
                </a:extLst>
              </a:tr>
              <a:tr h="2393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si143</a:t>
                      </a:r>
                      <a:endParaRPr lang="en-AU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GCTAGTACCAGTTGCGCCA</a:t>
                      </a:r>
                      <a:endParaRPr lang="en-AU" sz="14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5682667"/>
                  </a:ext>
                </a:extLst>
              </a:tr>
              <a:tr h="2393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si143T</a:t>
                      </a:r>
                      <a:endParaRPr lang="en-AU" sz="14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GCTAGTACCAGTTGC</a:t>
                      </a:r>
                      <a:r>
                        <a:rPr lang="en-US" sz="1400" b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CCA</a:t>
                      </a:r>
                      <a:endParaRPr lang="en-AU" sz="14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9780787"/>
                  </a:ext>
                </a:extLst>
              </a:tr>
            </a:tbl>
          </a:graphicData>
        </a:graphic>
      </p:graphicFrame>
      <p:pic>
        <p:nvPicPr>
          <p:cNvPr id="9" name="Picture 8" descr="A close up of a map&#10;&#10;Description generated with high confidence">
            <a:extLst>
              <a:ext uri="{FF2B5EF4-FFF2-40B4-BE49-F238E27FC236}">
                <a16:creationId xmlns:a16="http://schemas.microsoft.com/office/drawing/2014/main" id="{0E0A99CB-6DF4-4ECD-8BF9-E8083BDE9A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5200" y="1016320"/>
            <a:ext cx="3997325" cy="33248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A9233DA-9DF5-443E-A331-608C3995DB4E}"/>
              </a:ext>
            </a:extLst>
          </p:cNvPr>
          <p:cNvSpPr txBox="1"/>
          <p:nvPr/>
        </p:nvSpPr>
        <p:spPr>
          <a:xfrm>
            <a:off x="59662" y="4291599"/>
            <a:ext cx="9130926" cy="2195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500"/>
              </a:spcAft>
              <a:buFont typeface="Arial" charset="0"/>
              <a:buChar char="•"/>
            </a:pPr>
            <a:r>
              <a:rPr lang="en-AU" sz="2000" dirty="0">
                <a:latin typeface="+mj-lt"/>
                <a:cs typeface="Arial" panose="020B0604020202020204" pitchFamily="34" charset="0"/>
              </a:rPr>
              <a:t>  </a:t>
            </a:r>
            <a:r>
              <a:rPr lang="en-AU" sz="2000" dirty="0" err="1">
                <a:latin typeface="+mj-lt"/>
                <a:cs typeface="Arial" panose="020B0604020202020204" pitchFamily="34" charset="0"/>
              </a:rPr>
              <a:t>siPromA</a:t>
            </a:r>
            <a:r>
              <a:rPr lang="en-AU" sz="2000" dirty="0">
                <a:latin typeface="+mj-lt"/>
                <a:cs typeface="Arial" panose="020B0604020202020204" pitchFamily="34" charset="0"/>
              </a:rPr>
              <a:t>- &amp; si143-transfected cells suppress HIV-1 transcription</a:t>
            </a:r>
          </a:p>
          <a:p>
            <a:pPr marL="171450" indent="-171450">
              <a:spcAft>
                <a:spcPts val="500"/>
              </a:spcAft>
              <a:buFont typeface="Arial" charset="0"/>
              <a:buChar char="•"/>
            </a:pPr>
            <a:r>
              <a:rPr lang="en-AU" sz="2000" dirty="0">
                <a:latin typeface="+mj-lt"/>
                <a:cs typeface="Arial" panose="020B0604020202020204" pitchFamily="34" charset="0"/>
              </a:rPr>
              <a:t>  mutated </a:t>
            </a:r>
            <a:r>
              <a:rPr lang="en-AU" sz="2000" dirty="0" err="1">
                <a:latin typeface="+mj-lt"/>
                <a:cs typeface="Arial" panose="020B0604020202020204" pitchFamily="34" charset="0"/>
              </a:rPr>
              <a:t>si</a:t>
            </a:r>
            <a:r>
              <a:rPr lang="en-AU" sz="2000" dirty="0">
                <a:latin typeface="+mj-lt"/>
                <a:cs typeface="Arial" panose="020B0604020202020204" pitchFamily="34" charset="0"/>
              </a:rPr>
              <a:t>- &amp; </a:t>
            </a:r>
            <a:r>
              <a:rPr lang="en-AU" sz="2000" dirty="0" err="1">
                <a:latin typeface="+mj-lt"/>
                <a:cs typeface="Arial" panose="020B0604020202020204" pitchFamily="34" charset="0"/>
              </a:rPr>
              <a:t>siScrambled</a:t>
            </a:r>
            <a:r>
              <a:rPr lang="en-AU" sz="2000" dirty="0">
                <a:latin typeface="+mj-lt"/>
                <a:cs typeface="Arial" panose="020B0604020202020204" pitchFamily="34" charset="0"/>
              </a:rPr>
              <a:t>-transfected cells </a:t>
            </a:r>
            <a:r>
              <a:rPr lang="en-AU" sz="2000" u="sng" dirty="0">
                <a:latin typeface="+mj-lt"/>
                <a:cs typeface="Arial" panose="020B0604020202020204" pitchFamily="34" charset="0"/>
              </a:rPr>
              <a:t>do not </a:t>
            </a:r>
            <a:r>
              <a:rPr lang="en-AU" sz="2000" dirty="0">
                <a:latin typeface="+mj-lt"/>
                <a:cs typeface="Arial" panose="020B0604020202020204" pitchFamily="34" charset="0"/>
              </a:rPr>
              <a:t>suppress virus</a:t>
            </a:r>
          </a:p>
          <a:p>
            <a:pPr marL="171450" indent="-171450">
              <a:spcAft>
                <a:spcPts val="500"/>
              </a:spcAft>
              <a:buFont typeface="Arial" charset="0"/>
              <a:buChar char="•"/>
            </a:pPr>
            <a:r>
              <a:rPr lang="en-AU" sz="2000" dirty="0">
                <a:latin typeface="+mj-lt"/>
                <a:cs typeface="Arial" panose="020B0604020202020204" pitchFamily="34" charset="0"/>
              </a:rPr>
              <a:t>  suppression is profound (≥3 log</a:t>
            </a:r>
            <a:r>
              <a:rPr lang="en-AU" sz="2000" baseline="-25000" dirty="0">
                <a:latin typeface="+mj-lt"/>
                <a:cs typeface="Arial" panose="020B0604020202020204" pitchFamily="34" charset="0"/>
              </a:rPr>
              <a:t>10</a:t>
            </a:r>
            <a:r>
              <a:rPr lang="en-AU" sz="2000" dirty="0">
                <a:latin typeface="+mj-lt"/>
                <a:cs typeface="Arial" panose="020B0604020202020204" pitchFamily="34" charset="0"/>
              </a:rPr>
              <a:t> of viral RNA) and prolonged</a:t>
            </a:r>
            <a:endParaRPr lang="en-AU" sz="2000" u="sng" dirty="0">
              <a:latin typeface="+mj-lt"/>
              <a:cs typeface="Arial" panose="020B0604020202020204" pitchFamily="34" charset="0"/>
            </a:endParaRPr>
          </a:p>
          <a:p>
            <a:pPr marL="171450" indent="-171450">
              <a:spcAft>
                <a:spcPts val="500"/>
              </a:spcAft>
              <a:buFont typeface="Arial" charset="0"/>
              <a:buChar char="•"/>
            </a:pPr>
            <a:r>
              <a:rPr lang="en-AU" sz="2000" dirty="0">
                <a:latin typeface="+mj-lt"/>
                <a:cs typeface="Arial" panose="020B0604020202020204" pitchFamily="34" charset="0"/>
              </a:rPr>
              <a:t>  effective in a range of cells: Magic, HUT 78, </a:t>
            </a:r>
            <a:r>
              <a:rPr lang="en-AU" sz="2000" dirty="0" err="1">
                <a:latin typeface="+mj-lt"/>
                <a:cs typeface="Arial" panose="020B0604020202020204" pitchFamily="34" charset="0"/>
              </a:rPr>
              <a:t>Jurkat</a:t>
            </a:r>
            <a:r>
              <a:rPr lang="en-AU" sz="2000" dirty="0">
                <a:latin typeface="+mj-lt"/>
                <a:cs typeface="Arial" panose="020B0604020202020204" pitchFamily="34" charset="0"/>
              </a:rPr>
              <a:t>, Monocyte derived 	Macrophages,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latin typeface="+mj-lt"/>
                <a:cs typeface="Arial" panose="020B0604020202020204" pitchFamily="34" charset="0"/>
              </a:rPr>
              <a:t>no clear off-target effects</a:t>
            </a:r>
            <a:endParaRPr lang="en-AU" sz="20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46888" y="6546905"/>
            <a:ext cx="9237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Suzuki et al., </a:t>
            </a:r>
            <a:r>
              <a:rPr lang="en-US" sz="1400" i="1"/>
              <a:t>RNA Biology </a:t>
            </a:r>
            <a:r>
              <a:rPr lang="en-US" sz="1400"/>
              <a:t>2011; </a:t>
            </a:r>
            <a:r>
              <a:rPr lang="en-US" sz="1400" i="1"/>
              <a:t>MTNA</a:t>
            </a:r>
            <a:r>
              <a:rPr lang="en-US" sz="1400"/>
              <a:t> 2013;  </a:t>
            </a:r>
            <a:r>
              <a:rPr lang="en-US" sz="1400" err="1"/>
              <a:t>Ahlenstiel</a:t>
            </a:r>
            <a:r>
              <a:rPr lang="en-US" sz="1400"/>
              <a:t> et al., </a:t>
            </a:r>
            <a:r>
              <a:rPr lang="en-US" sz="1400" i="1"/>
              <a:t>NAR </a:t>
            </a:r>
            <a:r>
              <a:rPr lang="en-US" sz="1400"/>
              <a:t>2012; </a:t>
            </a:r>
            <a:r>
              <a:rPr lang="en-US" sz="1400" i="1"/>
              <a:t>MTNA 2015; </a:t>
            </a:r>
            <a:r>
              <a:rPr lang="en-US" sz="1400" err="1"/>
              <a:t>Klemm</a:t>
            </a:r>
            <a:r>
              <a:rPr lang="en-US" sz="1400"/>
              <a:t> et al., </a:t>
            </a:r>
            <a:r>
              <a:rPr lang="en-US" sz="1400" i="1"/>
              <a:t>Genes</a:t>
            </a:r>
            <a:r>
              <a:rPr lang="en-US" sz="1400"/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210051526"/>
      </p:ext>
    </p:extLst>
  </p:cSld>
  <p:clrMapOvr>
    <a:masterClrMapping/>
  </p:clrMapOvr>
</p:sld>
</file>

<file path=ppt/theme/theme1.xml><?xml version="1.0" encoding="utf-8"?>
<a:theme xmlns:a="http://schemas.openxmlformats.org/drawingml/2006/main" name="01 Title">
  <a:themeElements>
    <a:clrScheme name="Custom 2">
      <a:dk1>
        <a:sysClr val="windowText" lastClr="000000"/>
      </a:dk1>
      <a:lt1>
        <a:sysClr val="window" lastClr="FFFFFF"/>
      </a:lt1>
      <a:dk2>
        <a:srgbClr val="E66423"/>
      </a:dk2>
      <a:lt2>
        <a:srgbClr val="BE9D5A"/>
      </a:lt2>
      <a:accent1>
        <a:srgbClr val="F06E82"/>
      </a:accent1>
      <a:accent2>
        <a:srgbClr val="C3141E"/>
      </a:accent2>
      <a:accent3>
        <a:srgbClr val="6E418C"/>
      </a:accent3>
      <a:accent4>
        <a:srgbClr val="00AACD"/>
      </a:accent4>
      <a:accent5>
        <a:srgbClr val="145A82"/>
      </a:accent5>
      <a:accent6>
        <a:srgbClr val="1E783C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ヒラギノ角ゴ Pro W3" pitchFamily="-65" charset="-128"/>
            <a:cs typeface="ヒラギノ角ゴ Pro W3" pitchFamily="-65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ヒラギノ角ゴ Pro W3" pitchFamily="-65" charset="-128"/>
            <a:cs typeface="ヒラギノ角ゴ Pro W3" pitchFamily="-65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02 Contents">
  <a:themeElements>
    <a:clrScheme name="Custom 2">
      <a:dk1>
        <a:sysClr val="windowText" lastClr="000000"/>
      </a:dk1>
      <a:lt1>
        <a:sysClr val="window" lastClr="FFFFFF"/>
      </a:lt1>
      <a:dk2>
        <a:srgbClr val="E66423"/>
      </a:dk2>
      <a:lt2>
        <a:srgbClr val="BE9D5A"/>
      </a:lt2>
      <a:accent1>
        <a:srgbClr val="F06E82"/>
      </a:accent1>
      <a:accent2>
        <a:srgbClr val="C3141E"/>
      </a:accent2>
      <a:accent3>
        <a:srgbClr val="6E418C"/>
      </a:accent3>
      <a:accent4>
        <a:srgbClr val="00AACD"/>
      </a:accent4>
      <a:accent5>
        <a:srgbClr val="145A82"/>
      </a:accent5>
      <a:accent6>
        <a:srgbClr val="1E783C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ヒラギノ角ゴ Pro W3" pitchFamily="-65" charset="-128"/>
            <a:cs typeface="ヒラギノ角ゴ Pro W3" pitchFamily="-65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ヒラギノ角ゴ Pro W3" pitchFamily="-65" charset="-128"/>
            <a:cs typeface="ヒラギノ角ゴ Pro W3" pitchFamily="-65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Kirby_Templates_new</Template>
  <TotalTime>6199</TotalTime>
  <Words>1426</Words>
  <Application>Microsoft Macintosh PowerPoint</Application>
  <PresentationFormat>On-screen Show (4:3)</PresentationFormat>
  <Paragraphs>290</Paragraphs>
  <Slides>21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ＭＳ Ｐゴシック</vt:lpstr>
      <vt:lpstr>ヒラギノ角ゴ Pro W3</vt:lpstr>
      <vt:lpstr>Arial</vt:lpstr>
      <vt:lpstr>Calibri</vt:lpstr>
      <vt:lpstr>Helvetica Neue</vt:lpstr>
      <vt:lpstr>Symbol</vt:lpstr>
      <vt:lpstr>Times</vt:lpstr>
      <vt:lpstr>Times New Roman</vt:lpstr>
      <vt:lpstr>Wingdings</vt:lpstr>
      <vt:lpstr>01 Title</vt:lpstr>
      <vt:lpstr>02 Contents</vt:lpstr>
      <vt:lpstr>Prism Project</vt:lpstr>
      <vt:lpstr>Block and Lock using gene silencing  </vt:lpstr>
      <vt:lpstr>PowerPoint Presentation</vt:lpstr>
      <vt:lpstr>PowerPoint Presentation</vt:lpstr>
      <vt:lpstr>The virus in the reservoir is in a Latent state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5‘LTR  targeted siRNA specifcially migrate to the nucleus in HIV-1 infected astrocytes and supress infection</vt:lpstr>
      <vt:lpstr>PowerPoint Presentation</vt:lpstr>
      <vt:lpstr>PowerPoint Presentation</vt:lpstr>
      <vt:lpstr>Preclinical mouse data in humanised acute HIV mouse model </vt:lpstr>
      <vt:lpstr>Where is the Reservoir? </vt:lpstr>
      <vt:lpstr>PowerPoint Presentation</vt:lpstr>
      <vt:lpstr>Lentivirus targeting Resting CD4⁺ T Cells</vt:lpstr>
      <vt:lpstr>Vpx Improves Transduction Outcomes</vt:lpstr>
      <vt:lpstr>PowerPoint Presentation</vt:lpstr>
      <vt:lpstr>Resting CD4+ T cells</vt:lpstr>
      <vt:lpstr>Conclusions </vt:lpstr>
      <vt:lpstr>Acknowledgements</vt:lpstr>
    </vt:vector>
  </TitlesOfParts>
  <Company/>
  <LinksUpToDate>false</LinksUpToDate>
  <SharedDoc>false</SharedDoc>
  <HyperlinkBase/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Vaccine up date</dc:title>
  <dc:creator>Tony Kelleher</dc:creator>
  <cp:lastModifiedBy>Anthony Kelleher</cp:lastModifiedBy>
  <cp:revision>207</cp:revision>
  <dcterms:created xsi:type="dcterms:W3CDTF">2017-12-31T00:37:29Z</dcterms:created>
  <dcterms:modified xsi:type="dcterms:W3CDTF">2018-07-25T07:45:19Z</dcterms:modified>
</cp:coreProperties>
</file>